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  <p:sldId id="260" r:id="rId9"/>
    <p:sldId id="261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2;&#1057;-&#1094;&#1077;&#1085;&#1090;&#1088;%20&#1042;&#1099;&#1073;&#1086;&#1088;&#1075;\&#1043;&#1054;&#1069;&#1055;%20&#1042;&#1099;&#1073;.%20&#1055;&#1052;&#1057;&#1062;\&#1057;&#1055;&#1055;&#1060;%202019\&#1040;&#1044;&#1040;&#1055;&#1058;&#1040;&#1062;&#1048;&#1071;%205&#1072;%20&#1043;&#1041;&#1054;&#1059;%20&#8470;46%202015-16&#1075;%20-%20&#1082;&#1086;&#1087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2;&#1057;-&#1094;&#1077;&#1085;&#1090;&#1088;%20&#1042;&#1099;&#1073;&#1086;&#1088;&#1075;\&#1043;&#1054;&#1069;&#1055;%20&#1042;&#1099;&#1073;.%20&#1055;&#1052;&#1057;&#1062;\&#1057;&#1055;&#1055;&#1060;%202019\&#1040;&#1044;&#1040;&#1055;&#1058;&#1040;&#1062;&#1048;&#1071;%205&#1072;%20&#1043;&#1041;&#1054;&#1059;%20&#8470;46%202015-16&#1075;%20-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'Черты учителя'!$A$209</c:f>
              <c:strCache>
                <c:ptCount val="1"/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'Черты учителя'!$B$207:$Q$207</c:f>
              <c:strCache>
                <c:ptCount val="16"/>
                <c:pt idx="0">
                  <c:v>Спокоствие</c:v>
                </c:pt>
                <c:pt idx="1">
                  <c:v>Усталость</c:v>
                </c:pt>
                <c:pt idx="2">
                  <c:v>Скуку</c:v>
                </c:pt>
                <c:pt idx="3">
                  <c:v>Радость</c:v>
                </c:pt>
                <c:pt idx="4">
                  <c:v>Увереннось в себе</c:v>
                </c:pt>
                <c:pt idx="5">
                  <c:v>Беспокойство</c:v>
                </c:pt>
                <c:pt idx="6">
                  <c:v>Неудовлетворенность собой</c:v>
                </c:pt>
                <c:pt idx="7">
                  <c:v>Раздражение</c:v>
                </c:pt>
                <c:pt idx="8">
                  <c:v>Сомнение</c:v>
                </c:pt>
                <c:pt idx="9">
                  <c:v>Обиду</c:v>
                </c:pt>
                <c:pt idx="10">
                  <c:v>Чувство унижения</c:v>
                </c:pt>
                <c:pt idx="11">
                  <c:v>Страх</c:v>
                </c:pt>
                <c:pt idx="12">
                  <c:v>Тревогу за будущее</c:v>
                </c:pt>
                <c:pt idx="13">
                  <c:v>Благодарность</c:v>
                </c:pt>
                <c:pt idx="14">
                  <c:v>Симпатию к учителям</c:v>
                </c:pt>
                <c:pt idx="15">
                  <c:v>Желание приходить сюда</c:v>
                </c:pt>
              </c:strCache>
            </c:strRef>
          </c:cat>
          <c:val>
            <c:numRef>
              <c:f>'Черты учителя'!$B$209:$Q$209</c:f>
              <c:numCache>
                <c:formatCode>0.0</c:formatCode>
                <c:ptCount val="16"/>
                <c:pt idx="0">
                  <c:v>58.1151832460733</c:v>
                </c:pt>
                <c:pt idx="1">
                  <c:v>76.439790575916234</c:v>
                </c:pt>
                <c:pt idx="2">
                  <c:v>40.837696335078533</c:v>
                </c:pt>
                <c:pt idx="3">
                  <c:v>69.109947643979055</c:v>
                </c:pt>
                <c:pt idx="4">
                  <c:v>50.785340314136128</c:v>
                </c:pt>
                <c:pt idx="5">
                  <c:v>52.879581151832454</c:v>
                </c:pt>
                <c:pt idx="6">
                  <c:v>35.078534031413611</c:v>
                </c:pt>
                <c:pt idx="7">
                  <c:v>29.319371727748688</c:v>
                </c:pt>
                <c:pt idx="8">
                  <c:v>63.350785340314133</c:v>
                </c:pt>
                <c:pt idx="9">
                  <c:v>20.94240837696335</c:v>
                </c:pt>
                <c:pt idx="10">
                  <c:v>17.277486910994764</c:v>
                </c:pt>
                <c:pt idx="11">
                  <c:v>28.795811518324609</c:v>
                </c:pt>
                <c:pt idx="12">
                  <c:v>56.544502617801051</c:v>
                </c:pt>
                <c:pt idx="13">
                  <c:v>54.973821989528794</c:v>
                </c:pt>
                <c:pt idx="14">
                  <c:v>44.502617801047123</c:v>
                </c:pt>
                <c:pt idx="15">
                  <c:v>52.356020942408378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45696"/>
        <c:axId val="106847232"/>
      </c:barChart>
      <c:catAx>
        <c:axId val="1068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ru-RU"/>
          </a:p>
        </c:txPr>
        <c:crossAx val="106847232"/>
        <c:crosses val="autoZero"/>
        <c:auto val="1"/>
        <c:lblAlgn val="ctr"/>
        <c:lblOffset val="100"/>
        <c:noMultiLvlLbl val="0"/>
      </c:catAx>
      <c:valAx>
        <c:axId val="1068472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684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'Черты учителя (2)'!$B$204:$K$204</c:f>
              <c:strCache>
                <c:ptCount val="10"/>
                <c:pt idx="0">
                  <c:v>Хорошо знает предмет</c:v>
                </c:pt>
                <c:pt idx="1">
                  <c:v>Строгий, дает прочные знания</c:v>
                </c:pt>
                <c:pt idx="2">
                  <c:v>Относится ко мне по-человечески</c:v>
                </c:pt>
                <c:pt idx="3">
                  <c:v>Считается с моими возможностями</c:v>
                </c:pt>
                <c:pt idx="4">
                  <c:v>Общается с нами после уроков</c:v>
                </c:pt>
                <c:pt idx="5">
                  <c:v>Не требует многого</c:v>
                </c:pt>
                <c:pt idx="6">
                  <c:v>Интересно на уроках</c:v>
                </c:pt>
                <c:pt idx="7">
                  <c:v>Дает работать самостоятельно, сделать что-то свое</c:v>
                </c:pt>
                <c:pt idx="8">
                  <c:v>Выделяет меня из класса</c:v>
                </c:pt>
                <c:pt idx="9">
                  <c:v>Допускает короткую дистанцию между собой и учениками</c:v>
                </c:pt>
              </c:strCache>
            </c:strRef>
          </c:cat>
          <c:val>
            <c:numRef>
              <c:f>'Черты учителя (2)'!$B$205:$K$205</c:f>
              <c:numCache>
                <c:formatCode>0.0</c:formatCode>
                <c:ptCount val="10"/>
                <c:pt idx="0">
                  <c:v>88.481675392670155</c:v>
                </c:pt>
                <c:pt idx="1">
                  <c:v>39.267015706806284</c:v>
                </c:pt>
                <c:pt idx="2">
                  <c:v>81.15183246073299</c:v>
                </c:pt>
                <c:pt idx="3">
                  <c:v>41.361256544502616</c:v>
                </c:pt>
                <c:pt idx="4">
                  <c:v>47.643979057591622</c:v>
                </c:pt>
                <c:pt idx="5">
                  <c:v>46.073298429319372</c:v>
                </c:pt>
                <c:pt idx="6">
                  <c:v>91.099476439790578</c:v>
                </c:pt>
                <c:pt idx="7">
                  <c:v>35.078534031413611</c:v>
                </c:pt>
                <c:pt idx="8">
                  <c:v>14.136125654450263</c:v>
                </c:pt>
                <c:pt idx="9">
                  <c:v>22.513089005235599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69792"/>
        <c:axId val="106775680"/>
      </c:barChart>
      <c:catAx>
        <c:axId val="10676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rgbClr val="0070C0"/>
                </a:solidFill>
              </a:defRPr>
            </a:pPr>
            <a:endParaRPr lang="ru-RU"/>
          </a:p>
        </c:txPr>
        <c:crossAx val="106775680"/>
        <c:crosses val="autoZero"/>
        <c:auto val="1"/>
        <c:lblAlgn val="ctr"/>
        <c:lblOffset val="100"/>
        <c:noMultiLvlLbl val="0"/>
      </c:catAx>
      <c:valAx>
        <c:axId val="1067756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6769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1139E-2984-4057-A813-C56B74225CCA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F505-CE8E-4F8C-A6DE-FAE1D234B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2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EF505-CE8E-4F8C-A6DE-FAE1D234B50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3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7281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ГБУ ДО ЦППМСП Выборгского района Санкт-Петербурга</a:t>
            </a:r>
            <a:endParaRPr lang="ru-RU" sz="2400" b="1" dirty="0" smtClean="0"/>
          </a:p>
          <a:p>
            <a:r>
              <a:rPr lang="ru-RU" sz="2800" b="1" dirty="0" smtClean="0"/>
              <a:t> </a:t>
            </a:r>
          </a:p>
          <a:p>
            <a:r>
              <a:rPr lang="ru-RU" sz="2100" b="1" dirty="0" smtClean="0"/>
              <a:t>Цветков Валерий Викторович</a:t>
            </a:r>
          </a:p>
          <a:p>
            <a:r>
              <a:rPr lang="ru-RU" sz="2100" b="1" dirty="0" smtClean="0"/>
              <a:t>педагог-психолог</a:t>
            </a:r>
          </a:p>
          <a:p>
            <a:r>
              <a:rPr lang="ru-RU" sz="1900" b="1" dirty="0" smtClean="0"/>
              <a:t>28.03.2019г.</a:t>
            </a:r>
            <a:endParaRPr lang="ru-RU" sz="19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ПСИХОЛОГО-ПЕДАГОГИЧЕСКИЕ ТЕХНОЛОГИИ КАК УСЛОВИЕ УСПЕШНОСТИ ОБУЧАЮЩИХСЯ В УСЛОВИЯХ ЦИФРОВОГО ОБРАЗОВАНИЯ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ВОЗМОЖНОСТИ ЦИФРОВОЙ СРЕДЫ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Перевод дидактического материала в цифровой формат.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Создание интерактивных технологий.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Доступ к дополнительным источникам информации.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Конструирование учебного материала.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Оперативность взаимодействия между субъектами образовательного процесса.</a:t>
            </a:r>
          </a:p>
          <a:p>
            <a:pPr>
              <a:buClr>
                <a:srgbClr val="0070C0"/>
              </a:buClr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52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поэтапного формирования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произвольности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076676"/>
              </p:ext>
            </p:extLst>
          </p:nvPr>
        </p:nvGraphicFramePr>
        <p:xfrm>
          <a:off x="914400" y="332656"/>
          <a:ext cx="7772969" cy="5758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332"/>
                <a:gridCol w="6728637"/>
              </a:tblGrid>
              <a:tr h="1619236">
                <a:tc>
                  <a:txBody>
                    <a:bodyPr/>
                    <a:lstStyle/>
                    <a:p>
                      <a:pPr indent="441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6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indent="441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r>
                        <a:rPr lang="ru-RU" sz="600" dirty="0">
                          <a:solidFill>
                            <a:srgbClr val="0066FF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indent="441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0066FF"/>
                          </a:solidFill>
                          <a:effectLst/>
                        </a:rPr>
                        <a:t>Правило </a:t>
                      </a:r>
                      <a:r>
                        <a:rPr lang="ru-RU" sz="1800" i="1" dirty="0">
                          <a:solidFill>
                            <a:srgbClr val="0066FF"/>
                          </a:solidFill>
                          <a:effectLst/>
                        </a:rPr>
                        <a:t>№1 «Настройся на задание</a:t>
                      </a:r>
                      <a:r>
                        <a:rPr lang="ru-RU" sz="1800" i="1" dirty="0" smtClean="0">
                          <a:solidFill>
                            <a:srgbClr val="0066FF"/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</a:rPr>
                        <a:t>Советы: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Попроси себя. 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Уговори себя.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Договорись с собой.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Заставь себя.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5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66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66FF"/>
                          </a:solidFill>
                          <a:effectLst/>
                        </a:rPr>
                        <a:t>Правило №2 «Выслушай задание</a:t>
                      </a:r>
                      <a:r>
                        <a:rPr lang="ru-RU" sz="1800" b="1" i="1" dirty="0" smtClean="0">
                          <a:solidFill>
                            <a:srgbClr val="0066FF"/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6FF"/>
                          </a:solidFill>
                          <a:effectLst/>
                        </a:rPr>
                        <a:t>Советы: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66FF"/>
                          </a:solidFill>
                          <a:effectLst/>
                        </a:rPr>
                        <a:t>Смотри </a:t>
                      </a: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на учителя.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Не перебивай.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Не отвлекайся.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Старайся понять то, что объясняют.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Повтори задание.</a:t>
                      </a:r>
                      <a:r>
                        <a:rPr lang="ru-RU" sz="1600" b="1" dirty="0">
                          <a:solidFill>
                            <a:srgbClr val="0066FF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</a:tr>
              <a:tr h="2106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66FF"/>
                          </a:solidFill>
                          <a:effectLst/>
                        </a:rPr>
                        <a:t>Правило №3 «Не понял - переспроси</a:t>
                      </a:r>
                      <a:r>
                        <a:rPr lang="ru-RU" sz="1800" b="1" i="1" dirty="0" smtClean="0">
                          <a:solidFill>
                            <a:srgbClr val="0066FF"/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6FF"/>
                          </a:solidFill>
                          <a:effectLst/>
                        </a:rPr>
                        <a:t>Советы:</a:t>
                      </a:r>
                      <a:endParaRPr lang="ru-RU" sz="18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Терпеливо дождись своей очереди. 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Четко сформулируй свой вопрос.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Начни свой вопрос с вежливых слов.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Получив ответ, поблагодари.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</a:txBody>
                  <a:tcPr marL="65562" marR="65562" marT="0" marB="0"/>
                </a:tc>
              </a:tr>
            </a:tbl>
          </a:graphicData>
        </a:graphic>
      </p:graphicFrame>
      <p:pic>
        <p:nvPicPr>
          <p:cNvPr id="3077" name="Рисунок 1" descr="MCj03453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33" y="245352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1024165" y="680939"/>
            <a:ext cx="730250" cy="731837"/>
          </a:xfrm>
          <a:prstGeom prst="ellipse">
            <a:avLst/>
          </a:prstGeom>
          <a:solidFill>
            <a:srgbClr val="FF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1223912" y="908720"/>
            <a:ext cx="71437" cy="714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507170" y="915168"/>
            <a:ext cx="71437" cy="714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rc 9"/>
          <p:cNvSpPr>
            <a:spLocks/>
          </p:cNvSpPr>
          <p:nvPr/>
        </p:nvSpPr>
        <p:spPr bwMode="auto">
          <a:xfrm rot="2512052" flipH="1">
            <a:off x="1187400" y="812377"/>
            <a:ext cx="144463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 rot="2512052" flipH="1">
            <a:off x="1470658" y="812377"/>
            <a:ext cx="144463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410686" y="943946"/>
            <a:ext cx="0" cy="142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rc 6"/>
          <p:cNvSpPr>
            <a:spLocks/>
          </p:cNvSpPr>
          <p:nvPr/>
        </p:nvSpPr>
        <p:spPr bwMode="auto">
          <a:xfrm rot="7750709">
            <a:off x="1317024" y="1070440"/>
            <a:ext cx="187325" cy="217487"/>
          </a:xfrm>
          <a:custGeom>
            <a:avLst/>
            <a:gdLst>
              <a:gd name="G0" fmla="+- 0 0 0"/>
              <a:gd name="G1" fmla="+- 21434 0 0"/>
              <a:gd name="G2" fmla="+- 21600 0 0"/>
              <a:gd name="T0" fmla="*/ 2670 w 21461"/>
              <a:gd name="T1" fmla="*/ 0 h 21434"/>
              <a:gd name="T2" fmla="*/ 21461 w 21461"/>
              <a:gd name="T3" fmla="*/ 18988 h 21434"/>
              <a:gd name="T4" fmla="*/ 0 w 21461"/>
              <a:gd name="T5" fmla="*/ 21434 h 2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1" h="21434" fill="none" extrusionOk="0">
                <a:moveTo>
                  <a:pt x="2670" y="-1"/>
                </a:moveTo>
                <a:cubicBezTo>
                  <a:pt x="12566" y="1232"/>
                  <a:pt x="20331" y="9079"/>
                  <a:pt x="21461" y="18987"/>
                </a:cubicBezTo>
              </a:path>
              <a:path w="21461" h="21434" stroke="0" extrusionOk="0">
                <a:moveTo>
                  <a:pt x="2670" y="-1"/>
                </a:moveTo>
                <a:cubicBezTo>
                  <a:pt x="12566" y="1232"/>
                  <a:pt x="20331" y="9079"/>
                  <a:pt x="21461" y="18987"/>
                </a:cubicBezTo>
                <a:lnTo>
                  <a:pt x="0" y="2143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1098032" y="4376808"/>
            <a:ext cx="735012" cy="73501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0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640352"/>
              </p:ext>
            </p:extLst>
          </p:nvPr>
        </p:nvGraphicFramePr>
        <p:xfrm>
          <a:off x="914400" y="1259592"/>
          <a:ext cx="7772969" cy="4595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332"/>
                <a:gridCol w="6728637"/>
              </a:tblGrid>
              <a:tr h="199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66FF"/>
                          </a:solidFill>
                          <a:effectLst/>
                        </a:rPr>
                        <a:t>Правило №4 «Представь задание</a:t>
                      </a:r>
                      <a:r>
                        <a:rPr lang="ru-RU" sz="1800" i="1" dirty="0" smtClean="0">
                          <a:solidFill>
                            <a:srgbClr val="0066FF"/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66FF"/>
                          </a:solidFill>
                          <a:effectLst/>
                        </a:rPr>
                        <a:t>Советы:</a:t>
                      </a:r>
                      <a:endParaRPr lang="ru-RU" sz="18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0066FF"/>
                          </a:solidFill>
                          <a:effectLst/>
                        </a:rPr>
                        <a:t>Повтори задание (инструкцию, правила).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Представь </a:t>
                      </a:r>
                      <a:r>
                        <a:rPr lang="ru-RU" sz="1600" dirty="0">
                          <a:solidFill>
                            <a:srgbClr val="0066FF"/>
                          </a:solidFill>
                          <a:effectLst/>
                        </a:rPr>
                        <a:t>как ты </a:t>
                      </a: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его выполнишь.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Представь </a:t>
                      </a:r>
                      <a:r>
                        <a:rPr lang="ru-RU" sz="1600" dirty="0">
                          <a:solidFill>
                            <a:srgbClr val="0066FF"/>
                          </a:solidFill>
                          <a:effectLst/>
                        </a:rPr>
                        <a:t>сколько </a:t>
                      </a: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времени нужно на его выполнение.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Представь то, </a:t>
                      </a:r>
                      <a:r>
                        <a:rPr lang="ru-RU" sz="1600" dirty="0">
                          <a:solidFill>
                            <a:srgbClr val="0066FF"/>
                          </a:solidFill>
                          <a:effectLst/>
                        </a:rPr>
                        <a:t>что может тебе помешать.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solidFill>
                            <a:srgbClr val="0066FF"/>
                          </a:solidFill>
                          <a:effectLst/>
                        </a:rPr>
                        <a:t>Представь то, что </a:t>
                      </a:r>
                      <a:r>
                        <a:rPr lang="ru-RU" sz="1600" dirty="0">
                          <a:solidFill>
                            <a:srgbClr val="0066FF"/>
                          </a:solidFill>
                          <a:effectLst/>
                        </a:rPr>
                        <a:t>может тебе помочь.</a:t>
                      </a:r>
                      <a:endParaRPr lang="ru-RU" sz="1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2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66FF"/>
                          </a:solidFill>
                          <a:effectLst/>
                        </a:rPr>
                        <a:t>Правило </a:t>
                      </a:r>
                      <a:r>
                        <a:rPr lang="ru-RU" sz="1800" b="1" i="1" dirty="0" smtClean="0">
                          <a:solidFill>
                            <a:srgbClr val="0066FF"/>
                          </a:solidFill>
                          <a:effectLst/>
                        </a:rPr>
                        <a:t>№5 </a:t>
                      </a:r>
                      <a:r>
                        <a:rPr lang="ru-RU" sz="1800" b="1" i="1" dirty="0">
                          <a:solidFill>
                            <a:srgbClr val="0066FF"/>
                          </a:solidFill>
                          <a:effectLst/>
                        </a:rPr>
                        <a:t>«Проверь. Сравни. Исправь. </a:t>
                      </a:r>
                      <a:r>
                        <a:rPr lang="ru-RU" sz="1800" b="1" i="1" dirty="0" smtClean="0">
                          <a:solidFill>
                            <a:srgbClr val="0066FF"/>
                          </a:solidFill>
                          <a:effectLst/>
                        </a:rPr>
                        <a:t>Сообщи.»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6FF"/>
                          </a:solidFill>
                          <a:effectLst/>
                        </a:rPr>
                        <a:t>Советы:</a:t>
                      </a:r>
                      <a:endParaRPr lang="ru-RU" sz="18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Сравни</a:t>
                      </a:r>
                      <a:r>
                        <a:rPr lang="ru-RU" sz="1600" b="1" baseline="0" dirty="0" smtClean="0">
                          <a:solidFill>
                            <a:srgbClr val="0066FF"/>
                          </a:solidFill>
                          <a:effectLst/>
                        </a:rPr>
                        <a:t> то, что получилось с тем, что ты задумал.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Найди ошибки.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Исправь </a:t>
                      </a:r>
                      <a:r>
                        <a:rPr lang="ru-RU" sz="1600" b="1" dirty="0">
                          <a:solidFill>
                            <a:srgbClr val="0066FF"/>
                          </a:solidFill>
                          <a:effectLst/>
                        </a:rPr>
                        <a:t>их.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66FF"/>
                          </a:solidFill>
                          <a:effectLst/>
                        </a:rPr>
                        <a:t>Еще раз сравни с тем, что должно </a:t>
                      </a:r>
                      <a:r>
                        <a:rPr lang="ru-RU" sz="1600" b="1" dirty="0" smtClean="0">
                          <a:solidFill>
                            <a:srgbClr val="0066FF"/>
                          </a:solidFill>
                          <a:effectLst/>
                        </a:rPr>
                        <a:t>получилось.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66FF"/>
                          </a:solidFill>
                          <a:effectLst/>
                        </a:rPr>
                        <a:t>Сообщи о том, что задание выполнено.</a:t>
                      </a:r>
                      <a:endParaRPr lang="ru-RU" sz="1600" b="1" dirty="0">
                        <a:solidFill>
                          <a:srgbClr val="0066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62" marR="65562" marT="0" marB="0"/>
                </a:tc>
              </a:tr>
            </a:tbl>
          </a:graphicData>
        </a:graphic>
      </p:graphicFrame>
      <p:sp>
        <p:nvSpPr>
          <p:cNvPr id="14" name="AutoShape 3"/>
          <p:cNvSpPr>
            <a:spLocks noChangeAspect="1" noChangeArrowheads="1"/>
          </p:cNvSpPr>
          <p:nvPr/>
        </p:nvSpPr>
        <p:spPr bwMode="auto">
          <a:xfrm>
            <a:off x="1045680" y="1728540"/>
            <a:ext cx="817563" cy="736600"/>
          </a:xfrm>
          <a:prstGeom prst="cloudCallout">
            <a:avLst>
              <a:gd name="adj1" fmla="val -194"/>
              <a:gd name="adj2" fmla="val 6574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Шестиугольник 35"/>
          <p:cNvSpPr>
            <a:spLocks noChangeAspect="1"/>
          </p:cNvSpPr>
          <p:nvPr/>
        </p:nvSpPr>
        <p:spPr bwMode="auto">
          <a:xfrm>
            <a:off x="1019303" y="3931741"/>
            <a:ext cx="854075" cy="735012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трелка вправо 27"/>
          <p:cNvSpPr>
            <a:spLocks noChangeArrowheads="1"/>
          </p:cNvSpPr>
          <p:nvPr/>
        </p:nvSpPr>
        <p:spPr bwMode="auto">
          <a:xfrm>
            <a:off x="6822696" y="2855188"/>
            <a:ext cx="360362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Стрелка вправо 3"/>
          <p:cNvSpPr>
            <a:spLocks noChangeArrowheads="1"/>
          </p:cNvSpPr>
          <p:nvPr/>
        </p:nvSpPr>
        <p:spPr bwMode="auto">
          <a:xfrm>
            <a:off x="1611312" y="2863293"/>
            <a:ext cx="376238" cy="257175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Стрелка вправо 6"/>
          <p:cNvSpPr>
            <a:spLocks noChangeArrowheads="1"/>
          </p:cNvSpPr>
          <p:nvPr/>
        </p:nvSpPr>
        <p:spPr bwMode="auto">
          <a:xfrm>
            <a:off x="3308112" y="2854667"/>
            <a:ext cx="360363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Стрелка вправо 7"/>
          <p:cNvSpPr>
            <a:spLocks noChangeArrowheads="1"/>
          </p:cNvSpPr>
          <p:nvPr/>
        </p:nvSpPr>
        <p:spPr bwMode="auto">
          <a:xfrm>
            <a:off x="4943046" y="2854667"/>
            <a:ext cx="360362" cy="257175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  <a:effectLst>
            <a:outerShdw blurRad="190500"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sz="16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22" name="Picture 25" descr="MC9003453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20" y="2360720"/>
            <a:ext cx="12636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3"/>
          <p:cNvSpPr>
            <a:spLocks noChangeAspect="1" noChangeArrowheads="1"/>
          </p:cNvSpPr>
          <p:nvPr/>
        </p:nvSpPr>
        <p:spPr bwMode="auto">
          <a:xfrm>
            <a:off x="3720904" y="2390218"/>
            <a:ext cx="1193800" cy="1193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sz="5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6" name="Выноска-облако 25"/>
          <p:cNvSpPr/>
          <p:nvPr/>
        </p:nvSpPr>
        <p:spPr>
          <a:xfrm>
            <a:off x="5303408" y="2385636"/>
            <a:ext cx="1476164" cy="1193740"/>
          </a:xfrm>
          <a:prstGeom prst="cloudCallout">
            <a:avLst>
              <a:gd name="adj1" fmla="val -36669"/>
              <a:gd name="adj2" fmla="val 18258"/>
            </a:avLst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7" name="AutoShape 3"/>
          <p:cNvSpPr>
            <a:spLocks noChangeAspect="1" noChangeArrowheads="1"/>
          </p:cNvSpPr>
          <p:nvPr/>
        </p:nvSpPr>
        <p:spPr bwMode="auto">
          <a:xfrm>
            <a:off x="7213408" y="2375801"/>
            <a:ext cx="1222375" cy="1222375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5400" b="1" dirty="0">
                <a:solidFill>
                  <a:srgbClr val="FFFF00"/>
                </a:solidFill>
                <a:cs typeface="+mn-cs"/>
              </a:rPr>
              <a:t>!</a:t>
            </a:r>
          </a:p>
        </p:txBody>
      </p:sp>
      <p:sp>
        <p:nvSpPr>
          <p:cNvPr id="36865" name="Скругленный прямоугольник 36864"/>
          <p:cNvSpPr/>
          <p:nvPr/>
        </p:nvSpPr>
        <p:spPr>
          <a:xfrm>
            <a:off x="390477" y="3979542"/>
            <a:ext cx="1196131" cy="6900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Настройся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078528" y="3988516"/>
            <a:ext cx="1208557" cy="698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Выслушай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94528" y="3988516"/>
            <a:ext cx="1259979" cy="698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Уточни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51254" y="3988517"/>
            <a:ext cx="1411570" cy="6983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Представь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22200" y="4002728"/>
            <a:ext cx="1296144" cy="6983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</a:rPr>
              <a:t>Проверь. Сравни. Исправь. Сообщи.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85143" y="2404105"/>
            <a:ext cx="1201738" cy="1201737"/>
            <a:chOff x="138967" y="2368937"/>
            <a:chExt cx="1201738" cy="1201737"/>
          </a:xfrm>
        </p:grpSpPr>
        <p:sp>
          <p:nvSpPr>
            <p:cNvPr id="61469" name="Oval 29"/>
            <p:cNvSpPr>
              <a:spLocks noChangeAspect="1" noChangeArrowheads="1"/>
            </p:cNvSpPr>
            <p:nvPr/>
          </p:nvSpPr>
          <p:spPr bwMode="auto">
            <a:xfrm>
              <a:off x="138967" y="2368937"/>
              <a:ext cx="1201738" cy="1201737"/>
            </a:xfrm>
            <a:prstGeom prst="ellipse">
              <a:avLst/>
            </a:prstGeom>
            <a:solidFill>
              <a:srgbClr val="FFC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875012" y="2686335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431800" y="2686335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72" name="Arc 32"/>
            <p:cNvSpPr>
              <a:spLocks/>
            </p:cNvSpPr>
            <p:nvPr/>
          </p:nvSpPr>
          <p:spPr bwMode="auto">
            <a:xfrm rot="2512052" flipH="1">
              <a:off x="402674" y="2569338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3" name="Arc 33"/>
            <p:cNvSpPr>
              <a:spLocks/>
            </p:cNvSpPr>
            <p:nvPr/>
          </p:nvSpPr>
          <p:spPr bwMode="auto">
            <a:xfrm rot="2512052" flipH="1">
              <a:off x="827088" y="2577964"/>
              <a:ext cx="180975" cy="180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719138" y="2925684"/>
              <a:ext cx="0" cy="1809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75" name="Arc 35"/>
            <p:cNvSpPr>
              <a:spLocks/>
            </p:cNvSpPr>
            <p:nvPr/>
          </p:nvSpPr>
          <p:spPr bwMode="auto">
            <a:xfrm rot="7750709">
              <a:off x="577933" y="3025113"/>
              <a:ext cx="284163" cy="339725"/>
            </a:xfrm>
            <a:custGeom>
              <a:avLst/>
              <a:gdLst>
                <a:gd name="G0" fmla="+- 0 0 0"/>
                <a:gd name="G1" fmla="+- 21434 0 0"/>
                <a:gd name="G2" fmla="+- 21600 0 0"/>
                <a:gd name="T0" fmla="*/ 2670 w 21461"/>
                <a:gd name="T1" fmla="*/ 0 h 21434"/>
                <a:gd name="T2" fmla="*/ 21461 w 21461"/>
                <a:gd name="T3" fmla="*/ 18988 h 21434"/>
                <a:gd name="T4" fmla="*/ 0 w 21461"/>
                <a:gd name="T5" fmla="*/ 21434 h 2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1" h="21434" fill="none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</a:path>
                <a:path w="21461" h="21434" stroke="0" extrusionOk="0">
                  <a:moveTo>
                    <a:pt x="2670" y="-1"/>
                  </a:moveTo>
                  <a:cubicBezTo>
                    <a:pt x="12566" y="1232"/>
                    <a:pt x="20331" y="9079"/>
                    <a:pt x="21461" y="18987"/>
                  </a:cubicBezTo>
                  <a:lnTo>
                    <a:pt x="0" y="21434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6" name="Rectangle 36"/>
          <p:cNvSpPr>
            <a:spLocks noGrp="1"/>
          </p:cNvSpPr>
          <p:nvPr>
            <p:ph type="title"/>
          </p:nvPr>
        </p:nvSpPr>
        <p:spPr bwMode="auto">
          <a:noFill/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66FF"/>
                </a:solidFill>
              </a:rPr>
              <a:t>СХЕМА ВЫПОЛНЕНИЯ ДЕЙСТВИЯ</a:t>
            </a:r>
          </a:p>
        </p:txBody>
      </p:sp>
      <p:cxnSp>
        <p:nvCxnSpPr>
          <p:cNvPr id="6" name="Соединительная линия уступом 5"/>
          <p:cNvCxnSpPr>
            <a:endCxn id="26" idx="3"/>
          </p:cNvCxnSpPr>
          <p:nvPr/>
        </p:nvCxnSpPr>
        <p:spPr>
          <a:xfrm rot="10800000" flipV="1">
            <a:off x="6041490" y="2385635"/>
            <a:ext cx="1888610" cy="68253"/>
          </a:xfrm>
          <a:prstGeom prst="bentConnector4">
            <a:avLst>
              <a:gd name="adj1" fmla="val 139"/>
              <a:gd name="adj2" fmla="val -436897"/>
            </a:avLst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26" idx="1"/>
            <a:endCxn id="24" idx="4"/>
          </p:cNvCxnSpPr>
          <p:nvPr/>
        </p:nvCxnSpPr>
        <p:spPr>
          <a:xfrm rot="5400000">
            <a:off x="5176691" y="2719218"/>
            <a:ext cx="5913" cy="1723686"/>
          </a:xfrm>
          <a:prstGeom prst="bentConnector3">
            <a:avLst>
              <a:gd name="adj1" fmla="val 3966058"/>
            </a:avLst>
          </a:prstGeom>
          <a:ln w="349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3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РЕЗУЛЬТАТИВНОСТЬ ПРИМЕНЕНИЯ ТЕХНОЛОГИИ У ДЕТЕЙ С СДВГ (</a:t>
            </a:r>
            <a:r>
              <a:rPr lang="en-US" sz="3600" b="1" dirty="0" smtClean="0">
                <a:solidFill>
                  <a:srgbClr val="0070C0"/>
                </a:solidFill>
              </a:rPr>
              <a:t>n=72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Я стал лучше себя вести в школе – 32,6%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У меня стало меньше конфликтов – 15,4%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Стал лучше учиться –</a:t>
            </a:r>
            <a:r>
              <a:rPr lang="en-US" sz="2800" b="1" dirty="0" smtClean="0">
                <a:solidFill>
                  <a:srgbClr val="0070C0"/>
                </a:solidFill>
                <a:latin typeface="Cambria (Основной текст)"/>
              </a:rPr>
              <a:t> 16,4%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Стал лучше учиться по предметам – 24,1%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Улучшился почерк – 12,6%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Меньше времени трачу на выполнение д/з – 10,8%</a:t>
            </a:r>
          </a:p>
          <a:p>
            <a:pPr>
              <a:buClr>
                <a:srgbClr val="0070C0"/>
              </a:buClr>
            </a:pPr>
            <a:r>
              <a:rPr lang="ru-RU" sz="2800" b="1" dirty="0" smtClean="0">
                <a:solidFill>
                  <a:srgbClr val="0070C0"/>
                </a:solidFill>
                <a:latin typeface="Cambria (Основной текст)"/>
              </a:rPr>
              <a:t>Стал лучше понимать то, что объясняют – 18,7%</a:t>
            </a:r>
            <a:endParaRPr lang="ru-RU" sz="2800" b="1" dirty="0">
              <a:solidFill>
                <a:srgbClr val="0070C0"/>
              </a:solidFill>
              <a:latin typeface="Cambri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32789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БЛАГОДАРЮ 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ЗА ВНИМАНИЕ!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1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Психологическое состояние обучающихся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5-7 </a:t>
            </a:r>
            <a:r>
              <a:rPr lang="ru-RU" sz="3200" b="1" dirty="0" smtClean="0">
                <a:solidFill>
                  <a:srgbClr val="0070C0"/>
                </a:solidFill>
              </a:rPr>
              <a:t>классов в школе (</a:t>
            </a:r>
            <a:r>
              <a:rPr lang="en-US" sz="3200" b="1" dirty="0" smtClean="0">
                <a:solidFill>
                  <a:srgbClr val="0070C0"/>
                </a:solidFill>
              </a:rPr>
              <a:t>n=191</a:t>
            </a:r>
            <a:r>
              <a:rPr lang="ru-RU" sz="3200" b="1" dirty="0" smtClean="0">
                <a:solidFill>
                  <a:srgbClr val="0070C0"/>
                </a:solidFill>
              </a:rPr>
              <a:t>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0702111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1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Идеальные черты учителя по мнению обучающихся 5-7 классов (</a:t>
            </a:r>
            <a:r>
              <a:rPr lang="en-US" sz="3200" b="1" dirty="0" smtClean="0">
                <a:solidFill>
                  <a:srgbClr val="0070C0"/>
                </a:solidFill>
              </a:rPr>
              <a:t>n=191</a:t>
            </a:r>
            <a:r>
              <a:rPr lang="ru-RU" sz="3200" b="1" dirty="0" smtClean="0">
                <a:solidFill>
                  <a:srgbClr val="0070C0"/>
                </a:solidFill>
              </a:rPr>
              <a:t>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24801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5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Педагогическая технология </a:t>
            </a:r>
            <a:r>
              <a:rPr lang="ru-RU" dirty="0">
                <a:solidFill>
                  <a:srgbClr val="0070C0"/>
                </a:solidFill>
              </a:rPr>
              <a:t>- это системный метод создания, применения </a:t>
            </a:r>
            <a:r>
              <a:rPr lang="ru-RU" dirty="0" smtClean="0">
                <a:solidFill>
                  <a:srgbClr val="0070C0"/>
                </a:solidFill>
              </a:rPr>
              <a:t>и определения </a:t>
            </a:r>
            <a:r>
              <a:rPr lang="ru-RU" dirty="0">
                <a:solidFill>
                  <a:srgbClr val="0070C0"/>
                </a:solidFill>
              </a:rPr>
              <a:t>всего процесса преподавания и усвоения знаний с учетом технических </a:t>
            </a:r>
            <a:r>
              <a:rPr lang="ru-RU" dirty="0" smtClean="0">
                <a:solidFill>
                  <a:srgbClr val="0070C0"/>
                </a:solidFill>
              </a:rPr>
              <a:t>и человеческих </a:t>
            </a:r>
            <a:r>
              <a:rPr lang="ru-RU" dirty="0">
                <a:solidFill>
                  <a:srgbClr val="0070C0"/>
                </a:solidFill>
              </a:rPr>
              <a:t>ресурсов и их взаимодействия, ставящий своей </a:t>
            </a:r>
            <a:r>
              <a:rPr lang="ru-RU" dirty="0" smtClean="0">
                <a:solidFill>
                  <a:srgbClr val="0070C0"/>
                </a:solidFill>
              </a:rPr>
              <a:t>задачей оптимизацию </a:t>
            </a:r>
            <a:r>
              <a:rPr lang="ru-RU" dirty="0" err="1" smtClean="0">
                <a:solidFill>
                  <a:srgbClr val="0070C0"/>
                </a:solidFill>
              </a:rPr>
              <a:t>формобразования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(ЮНЕСКО).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7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КРИТЕРИИ ПЕДАГОГИЧЕСКОЙ ТЕХНОЛОГИИ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Концептуальность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- опора на определенную </a:t>
            </a:r>
            <a:r>
              <a:rPr lang="ru-RU" dirty="0">
                <a:solidFill>
                  <a:srgbClr val="0070C0"/>
                </a:solidFill>
              </a:rPr>
              <a:t>научную концепцию, включающую философское, </a:t>
            </a:r>
            <a:r>
              <a:rPr lang="ru-RU" dirty="0" smtClean="0">
                <a:solidFill>
                  <a:srgbClr val="0070C0"/>
                </a:solidFill>
              </a:rPr>
              <a:t>психологическое, дидактическое </a:t>
            </a:r>
            <a:r>
              <a:rPr lang="ru-RU" dirty="0">
                <a:solidFill>
                  <a:srgbClr val="0070C0"/>
                </a:solidFill>
              </a:rPr>
              <a:t>и социально-педагогическое обоснование достижения </a:t>
            </a:r>
            <a:r>
              <a:rPr lang="ru-RU" dirty="0" smtClean="0">
                <a:solidFill>
                  <a:srgbClr val="0070C0"/>
                </a:solidFill>
              </a:rPr>
              <a:t>образовательных целей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Системность -</a:t>
            </a:r>
            <a:r>
              <a:rPr lang="ru-RU" dirty="0" smtClean="0">
                <a:solidFill>
                  <a:srgbClr val="0070C0"/>
                </a:solidFill>
              </a:rPr>
              <a:t> должна </a:t>
            </a:r>
            <a:r>
              <a:rPr lang="ru-RU" dirty="0">
                <a:solidFill>
                  <a:srgbClr val="0070C0"/>
                </a:solidFill>
              </a:rPr>
              <a:t>обладать всеми признаками </a:t>
            </a:r>
            <a:r>
              <a:rPr lang="ru-RU" dirty="0" smtClean="0">
                <a:solidFill>
                  <a:srgbClr val="0070C0"/>
                </a:solidFill>
              </a:rPr>
              <a:t>системы: логикой </a:t>
            </a:r>
            <a:r>
              <a:rPr lang="ru-RU" dirty="0">
                <a:solidFill>
                  <a:srgbClr val="0070C0"/>
                </a:solidFill>
              </a:rPr>
              <a:t>процесса, взаимосвязью всех его частей, </a:t>
            </a:r>
            <a:r>
              <a:rPr lang="ru-RU" dirty="0" smtClean="0">
                <a:solidFill>
                  <a:srgbClr val="0070C0"/>
                </a:solidFill>
              </a:rPr>
              <a:t>целостностью.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Управляемость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- диагностическое целеполагание, планирование, проектирование </a:t>
            </a:r>
            <a:r>
              <a:rPr lang="ru-RU" dirty="0">
                <a:solidFill>
                  <a:srgbClr val="0070C0"/>
                </a:solidFill>
              </a:rPr>
              <a:t>процесса обучения, поэтапной диагностики, </a:t>
            </a:r>
            <a:r>
              <a:rPr lang="ru-RU" dirty="0" smtClean="0">
                <a:solidFill>
                  <a:srgbClr val="0070C0"/>
                </a:solidFill>
              </a:rPr>
              <a:t>варьирования средствами </a:t>
            </a:r>
            <a:r>
              <a:rPr lang="ru-RU" dirty="0">
                <a:solidFill>
                  <a:srgbClr val="0070C0"/>
                </a:solidFill>
              </a:rPr>
              <a:t>и методами с целью коррекции результатов.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Эффективность.</a:t>
            </a:r>
            <a:r>
              <a:rPr lang="ru-RU" dirty="0">
                <a:solidFill>
                  <a:srgbClr val="0070C0"/>
                </a:solidFill>
              </a:rPr>
              <a:t> Современные педагогические технологии существуют в </a:t>
            </a:r>
            <a:r>
              <a:rPr lang="ru-RU" dirty="0" smtClean="0">
                <a:solidFill>
                  <a:srgbClr val="0070C0"/>
                </a:solidFill>
              </a:rPr>
              <a:t>конкурентных условиях </a:t>
            </a:r>
            <a:r>
              <a:rPr lang="ru-RU" dirty="0">
                <a:solidFill>
                  <a:srgbClr val="0070C0"/>
                </a:solidFill>
              </a:rPr>
              <a:t>и должны быть эффективными по результатам и оптимальными по </a:t>
            </a:r>
            <a:r>
              <a:rPr lang="ru-RU" dirty="0" smtClean="0">
                <a:solidFill>
                  <a:srgbClr val="0070C0"/>
                </a:solidFill>
              </a:rPr>
              <a:t>затратам, гарантировать </a:t>
            </a:r>
            <a:r>
              <a:rPr lang="ru-RU" dirty="0">
                <a:solidFill>
                  <a:srgbClr val="0070C0"/>
                </a:solidFill>
              </a:rPr>
              <a:t>достижение определенного стандарта обучения.</a:t>
            </a:r>
          </a:p>
          <a:p>
            <a:pPr marL="0" indent="0">
              <a:buNone/>
            </a:pPr>
            <a:r>
              <a:rPr lang="ru-RU" b="1" i="1" dirty="0" err="1">
                <a:solidFill>
                  <a:srgbClr val="0070C0"/>
                </a:solidFill>
              </a:rPr>
              <a:t>Воспроизводимость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- возможность </a:t>
            </a:r>
            <a:r>
              <a:rPr lang="ru-RU" dirty="0">
                <a:solidFill>
                  <a:srgbClr val="0070C0"/>
                </a:solidFill>
              </a:rPr>
              <a:t>применения (</a:t>
            </a:r>
            <a:r>
              <a:rPr lang="ru-RU" dirty="0" smtClean="0">
                <a:solidFill>
                  <a:srgbClr val="0070C0"/>
                </a:solidFill>
              </a:rPr>
              <a:t>повторения, воспроизведения</a:t>
            </a:r>
            <a:r>
              <a:rPr lang="ru-RU" dirty="0">
                <a:solidFill>
                  <a:srgbClr val="0070C0"/>
                </a:solidFill>
              </a:rPr>
              <a:t>) педагогической технологии в других однотипных </a:t>
            </a:r>
            <a:r>
              <a:rPr lang="ru-RU" dirty="0" smtClean="0">
                <a:solidFill>
                  <a:srgbClr val="0070C0"/>
                </a:solidFill>
              </a:rPr>
              <a:t>образовательных учреждениях</a:t>
            </a:r>
            <a:r>
              <a:rPr lang="ru-RU" dirty="0">
                <a:solidFill>
                  <a:srgbClr val="0070C0"/>
                </a:solidFill>
              </a:rPr>
              <a:t>, другими субъектами.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3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СИЛЬНЫЕ И СЛАБЫЕ СТОРОНЫ ТРАДИЦИОННОГО ОБУЧЕНИЯ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Сильные стороны:</a:t>
            </a:r>
            <a:endParaRPr lang="ru-RU" sz="24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 smtClean="0">
                <a:solidFill>
                  <a:srgbClr val="0070C0"/>
                </a:solidFill>
              </a:rPr>
              <a:t>Систематический </a:t>
            </a:r>
            <a:r>
              <a:rPr lang="ru-RU" dirty="0">
                <a:solidFill>
                  <a:srgbClr val="0070C0"/>
                </a:solidFill>
              </a:rPr>
              <a:t>характер обучения.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Упорядоченная, логически правильная подача учебного материала.</a:t>
            </a:r>
          </a:p>
          <a:p>
            <a:pPr lvl="0">
              <a:buClr>
                <a:srgbClr val="0070C0"/>
              </a:buClr>
              <a:buFont typeface="Wingdings 2" panose="05020102010507070707" pitchFamily="18" charset="2"/>
              <a:buChar char=""/>
            </a:pPr>
            <a:r>
              <a:rPr lang="ru-RU" dirty="0">
                <a:solidFill>
                  <a:srgbClr val="0070C0"/>
                </a:solidFill>
              </a:rPr>
              <a:t>Организационная четкость.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Постоянное эмоциональное воздействие личности учителя.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Оптимальные затраты ресурсов при массовом обучении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2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СИЛЬНЫЕ И СЛАБЫЕ СТОРОНЫ ТРАДИЦИОННОГО ОБУЧЕНИЯ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Слабые стороны:</a:t>
            </a:r>
            <a:endParaRPr lang="ru-RU" sz="28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Шаблонное </a:t>
            </a:r>
            <a:r>
              <a:rPr lang="ru-RU" dirty="0">
                <a:solidFill>
                  <a:srgbClr val="0070C0"/>
                </a:solidFill>
              </a:rPr>
              <a:t>построение, однообразие.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Нерациональное распределение времени урока.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На уроке обеспечивается лишь первоначальная ориентировка в </a:t>
            </a:r>
            <a:r>
              <a:rPr lang="ru-RU" dirty="0" smtClean="0">
                <a:solidFill>
                  <a:srgbClr val="0070C0"/>
                </a:solidFill>
              </a:rPr>
              <a:t>материале</a:t>
            </a:r>
            <a:r>
              <a:rPr lang="ru-RU" dirty="0">
                <a:solidFill>
                  <a:srgbClr val="0070C0"/>
                </a:solidFill>
              </a:rPr>
              <a:t>, а достижение высоких уровней перекладывается на домашние задания.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Учащиеся изолируются от общения друг с другом.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Отсутствие самостоятельности.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Пассивность или видимость активности учащихся.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Слабая речевая деятельность (среднее время говорения ученика 2 минуты в день).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Слабая </a:t>
            </a:r>
            <a:r>
              <a:rPr lang="ru-RU" dirty="0">
                <a:solidFill>
                  <a:srgbClr val="0070C0"/>
                </a:solidFill>
              </a:rPr>
              <a:t>обратная связь. Усредненный подход.</a:t>
            </a:r>
          </a:p>
          <a:p>
            <a:pPr lvl="0">
              <a:buClr>
                <a:srgbClr val="0070C0"/>
              </a:buClr>
            </a:pPr>
            <a:r>
              <a:rPr lang="ru-RU" dirty="0">
                <a:solidFill>
                  <a:srgbClr val="0070C0"/>
                </a:solidFill>
              </a:rPr>
              <a:t>Отсутствие индивидуального обучения.</a:t>
            </a:r>
          </a:p>
          <a:p>
            <a:pPr>
              <a:buClr>
                <a:srgbClr val="0070C0"/>
              </a:buClr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8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СИЛЬНЫЕ И СЛАБЫЕ СТОРОНЫ ТЕХНОЛОГИИ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Сильные стороны:</a:t>
            </a:r>
            <a:endParaRPr lang="ru-RU" sz="2800" b="1" i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Возможность </a:t>
            </a:r>
            <a:r>
              <a:rPr lang="ru-RU" dirty="0" err="1">
                <a:solidFill>
                  <a:srgbClr val="0070C0"/>
                </a:solidFill>
              </a:rPr>
              <a:t>диагностичности</a:t>
            </a:r>
            <a:r>
              <a:rPr lang="ru-RU" dirty="0">
                <a:solidFill>
                  <a:srgbClr val="0070C0"/>
                </a:solidFill>
              </a:rPr>
              <a:t> цели и результатов </a:t>
            </a:r>
            <a:r>
              <a:rPr lang="ru-RU" dirty="0" smtClean="0">
                <a:solidFill>
                  <a:srgbClr val="0070C0"/>
                </a:solidFill>
              </a:rPr>
              <a:t>учебно-воспитательного процесса.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Достижение </a:t>
            </a:r>
            <a:r>
              <a:rPr lang="ru-RU" dirty="0">
                <a:solidFill>
                  <a:srgbClr val="0070C0"/>
                </a:solidFill>
              </a:rPr>
              <a:t>гарантированного результата в </a:t>
            </a:r>
            <a:r>
              <a:rPr lang="ru-RU" dirty="0" smtClean="0">
                <a:solidFill>
                  <a:srgbClr val="0070C0"/>
                </a:solidFill>
              </a:rPr>
              <a:t>обучении.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Повторяемость </a:t>
            </a:r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dirty="0" err="1">
                <a:solidFill>
                  <a:srgbClr val="0070C0"/>
                </a:solidFill>
              </a:rPr>
              <a:t>воспроизводимость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результатов.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Направленность </a:t>
            </a:r>
            <a:r>
              <a:rPr lang="ru-RU" dirty="0">
                <a:solidFill>
                  <a:srgbClr val="0070C0"/>
                </a:solidFill>
              </a:rPr>
              <a:t>технологий на достижение конкретных </a:t>
            </a:r>
            <a:r>
              <a:rPr lang="ru-RU" dirty="0" smtClean="0">
                <a:solidFill>
                  <a:srgbClr val="0070C0"/>
                </a:solidFill>
              </a:rPr>
              <a:t>целей в обучении </a:t>
            </a:r>
            <a:r>
              <a:rPr lang="ru-RU" dirty="0">
                <a:solidFill>
                  <a:srgbClr val="0070C0"/>
                </a:solidFill>
              </a:rPr>
              <a:t>или </a:t>
            </a:r>
            <a:r>
              <a:rPr lang="ru-RU" dirty="0" smtClean="0">
                <a:solidFill>
                  <a:srgbClr val="0070C0"/>
                </a:solidFill>
              </a:rPr>
              <a:t>воспитании.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Формирование </a:t>
            </a:r>
            <a:r>
              <a:rPr lang="ru-RU" dirty="0">
                <a:solidFill>
                  <a:srgbClr val="0070C0"/>
                </a:solidFill>
              </a:rPr>
              <a:t>умений и навыков, доведенных до </a:t>
            </a:r>
            <a:r>
              <a:rPr lang="ru-RU" dirty="0" smtClean="0">
                <a:solidFill>
                  <a:srgbClr val="0070C0"/>
                </a:solidFill>
              </a:rPr>
              <a:t>совершенства.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Экономия </a:t>
            </a:r>
            <a:r>
              <a:rPr lang="ru-RU" dirty="0">
                <a:solidFill>
                  <a:srgbClr val="0070C0"/>
                </a:solidFill>
              </a:rPr>
              <a:t>времени, средств, сил на достижение поставленных </a:t>
            </a:r>
            <a:r>
              <a:rPr lang="ru-RU" dirty="0" smtClean="0">
                <a:solidFill>
                  <a:srgbClr val="0070C0"/>
                </a:solidFill>
              </a:rPr>
              <a:t>целей.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обоснованном применении их можно рассматривать как базу для развития творческого мышления и способностей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6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СИЛЬНЫЕ И СЛАБЫЕ СТОРОНЫ ТЕХНОЛОГИИ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Слабые стороны:</a:t>
            </a:r>
            <a:r>
              <a:rPr lang="ru-RU" sz="1900" b="1" i="1" dirty="0">
                <a:solidFill>
                  <a:srgbClr val="0070C0"/>
                </a:solidFill>
              </a:rPr>
              <a:t> </a:t>
            </a:r>
            <a:endParaRPr lang="ru-RU" sz="1900" b="1" i="1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Сложность </a:t>
            </a:r>
            <a:r>
              <a:rPr lang="ru-RU" dirty="0">
                <a:solidFill>
                  <a:srgbClr val="0070C0"/>
                </a:solidFill>
              </a:rPr>
              <a:t>перехода на технологический режим </a:t>
            </a:r>
            <a:r>
              <a:rPr lang="ru-RU" dirty="0" smtClean="0">
                <a:solidFill>
                  <a:srgbClr val="0070C0"/>
                </a:solidFill>
              </a:rPr>
              <a:t>обучения.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Невозможность </a:t>
            </a:r>
            <a:r>
              <a:rPr lang="ru-RU" dirty="0">
                <a:solidFill>
                  <a:srgbClr val="0070C0"/>
                </a:solidFill>
              </a:rPr>
              <a:t>перевода всей информации на технологический язык </a:t>
            </a:r>
            <a:r>
              <a:rPr lang="ru-RU" dirty="0" smtClean="0">
                <a:solidFill>
                  <a:srgbClr val="0070C0"/>
                </a:solidFill>
              </a:rPr>
              <a:t>обучения.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Усиливают </a:t>
            </a:r>
            <a:r>
              <a:rPr lang="ru-RU" dirty="0">
                <a:solidFill>
                  <a:srgbClr val="0070C0"/>
                </a:solidFill>
              </a:rPr>
              <a:t>дефицит </a:t>
            </a:r>
            <a:r>
              <a:rPr lang="ru-RU" dirty="0" smtClean="0">
                <a:solidFill>
                  <a:srgbClr val="0070C0"/>
                </a:solidFill>
              </a:rPr>
              <a:t>общения.</a:t>
            </a: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Не </a:t>
            </a:r>
            <a:r>
              <a:rPr lang="ru-RU" dirty="0">
                <a:solidFill>
                  <a:srgbClr val="0070C0"/>
                </a:solidFill>
              </a:rPr>
              <a:t>работают на развитие творческого мышления и творческих </a:t>
            </a:r>
            <a:r>
              <a:rPr lang="ru-RU" dirty="0" smtClean="0">
                <a:solidFill>
                  <a:srgbClr val="0070C0"/>
                </a:solidFill>
              </a:rPr>
              <a:t>способностей (исключение </a:t>
            </a:r>
            <a:r>
              <a:rPr lang="ru-RU" dirty="0">
                <a:solidFill>
                  <a:srgbClr val="0070C0"/>
                </a:solidFill>
              </a:rPr>
              <a:t>составляют технологии проблемного, </a:t>
            </a:r>
            <a:r>
              <a:rPr lang="ru-RU" dirty="0" smtClean="0">
                <a:solidFill>
                  <a:srgbClr val="0070C0"/>
                </a:solidFill>
              </a:rPr>
              <a:t>эвристического обучения).</a:t>
            </a:r>
            <a:r>
              <a:rPr lang="ru-RU" dirty="0">
                <a:solidFill>
                  <a:srgbClr val="0070C0"/>
                </a:solidFill>
              </a:rPr>
              <a:t> </a:t>
            </a:r>
            <a:endParaRPr lang="ru-RU" sz="2000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</a:pPr>
            <a:r>
              <a:rPr lang="ru-RU" dirty="0" smtClean="0">
                <a:solidFill>
                  <a:srgbClr val="0070C0"/>
                </a:solidFill>
              </a:rPr>
              <a:t>Работают </a:t>
            </a:r>
            <a:r>
              <a:rPr lang="ru-RU" dirty="0">
                <a:solidFill>
                  <a:srgbClr val="0070C0"/>
                </a:solidFill>
              </a:rPr>
              <a:t>на основе смоделированных алгоритмов и программ.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210323" cy="90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2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530</TotalTime>
  <Words>659</Words>
  <Application>Microsoft Office PowerPoint</Application>
  <PresentationFormat>Экран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ПСИХОЛОГО-ПЕДАГОГИЧЕСКИЕ ТЕХНОЛОГИИ КАК УСЛОВИЕ УСПЕШНОСТИ ОБУЧАЮЩИХСЯ В УСЛОВИЯХ ЦИФРОВОГО ОБРАЗОВАНИЯ</vt:lpstr>
      <vt:lpstr>Психологическое состояние обучающихся  5-7 классов в школе (n=191)</vt:lpstr>
      <vt:lpstr>Идеальные черты учителя по мнению обучающихся 5-7 классов (n=191)</vt:lpstr>
      <vt:lpstr>Презентация PowerPoint</vt:lpstr>
      <vt:lpstr>КРИТЕРИИ ПЕДАГОГИЧЕСКОЙ ТЕХНОЛОГИИ</vt:lpstr>
      <vt:lpstr>СИЛЬНЫЕ И СЛАБЫЕ СТОРОНЫ ТРАДИЦИОННОГО ОБУЧЕНИЯ</vt:lpstr>
      <vt:lpstr>СИЛЬНЫЕ И СЛАБЫЕ СТОРОНЫ ТРАДИЦИОННОГО ОБУЧЕНИЯ</vt:lpstr>
      <vt:lpstr>СИЛЬНЫЕ И СЛАБЫЕ СТОРОНЫ ТЕХНОЛОГИИ</vt:lpstr>
      <vt:lpstr>СИЛЬНЫЕ И СЛАБЫЕ СТОРОНЫ ТЕХНОЛОГИИ</vt:lpstr>
      <vt:lpstr>ВОЗМОЖНОСТИ ЦИФРОВОЙ СРЕДЫ</vt:lpstr>
      <vt:lpstr>Технология поэтапного формирования саморегуляции и произвольности</vt:lpstr>
      <vt:lpstr>Презентация PowerPoint</vt:lpstr>
      <vt:lpstr>Презентация PowerPoint</vt:lpstr>
      <vt:lpstr>СХЕМА ВЫПОЛНЕНИЯ ДЕЙСТВИЯ</vt:lpstr>
      <vt:lpstr>РЕЗУЛЬТАТИВНОСТЬ ПРИМЕНЕНИЯ ТЕХНОЛОГИИ У ДЕТЕЙ С СДВГ (n=72)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условия успешности обучающихся с ОВЗ в условиях цифрового образования.</dc:title>
  <dc:creator>User</dc:creator>
  <cp:lastModifiedBy>Пользователь Windows</cp:lastModifiedBy>
  <cp:revision>19</cp:revision>
  <dcterms:created xsi:type="dcterms:W3CDTF">2019-03-27T21:18:51Z</dcterms:created>
  <dcterms:modified xsi:type="dcterms:W3CDTF">2019-03-29T05:18:53Z</dcterms:modified>
</cp:coreProperties>
</file>