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93" r:id="rId4"/>
    <p:sldId id="291" r:id="rId5"/>
    <p:sldId id="292" r:id="rId6"/>
    <p:sldId id="304" r:id="rId7"/>
    <p:sldId id="294" r:id="rId8"/>
    <p:sldId id="295" r:id="rId9"/>
    <p:sldId id="303" r:id="rId10"/>
    <p:sldId id="296" r:id="rId11"/>
    <p:sldId id="305" r:id="rId12"/>
    <p:sldId id="306" r:id="rId13"/>
    <p:sldId id="297" r:id="rId14"/>
    <p:sldId id="298" r:id="rId15"/>
    <p:sldId id="299" r:id="rId16"/>
    <p:sldId id="300" r:id="rId17"/>
    <p:sldId id="282" r:id="rId18"/>
    <p:sldId id="268" r:id="rId19"/>
    <p:sldId id="287" r:id="rId20"/>
    <p:sldId id="301" r:id="rId21"/>
    <p:sldId id="289" r:id="rId22"/>
    <p:sldId id="302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52;&#1057;-&#1094;&#1077;&#1085;&#1090;&#1088;%20&#1042;&#1099;&#1073;&#1086;&#1088;&#1075;\&#1055;&#1056;&#1054;&#1043;&#1056;&#1040;&#1052;&#1052;&#1040;%20&#1057;&#1044;&#1042;&#1043;-&#1040;&#1042;&#1058;&#1054;&#1056;&#1057;&#1050;&#1040;&#1071;\&#1056;&#1040;&#1041;&#1054;&#1058;&#1040;%20&#1057;%20&#1056;&#1054;&#1044;&#1048;&#1058;&#1045;&#1051;&#1071;&#1052;&#1048;\&#1050;&#1056;&#1059;&#1043;&#1051;&#1067;&#1049;%20&#1057;&#1058;&#1054;&#1051;%2030.03.19\&#1054;&#1041;&#1056;&#1040;&#1058;&#1053;&#1040;&#1071;%20&#1057;&#1042;&#1071;&#1047;&#106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52;&#1057;-&#1094;&#1077;&#1085;&#1090;&#1088;%20&#1042;&#1099;&#1073;&#1086;&#1088;&#1075;\&#1055;&#1056;&#1054;&#1043;&#1056;&#1040;&#1052;&#1052;&#1040;%20&#1057;&#1044;&#1042;&#1043;-&#1040;&#1042;&#1058;&#1054;&#1056;&#1057;&#1050;&#1040;&#1071;\&#1056;&#1040;&#1041;&#1054;&#1058;&#1040;%20&#1057;%20&#1056;&#1054;&#1044;&#1048;&#1058;&#1045;&#1051;&#1071;&#1052;&#1048;\&#1050;&#1056;&#1059;&#1043;&#1051;&#1067;&#1049;%20&#1057;&#1058;&#1054;&#1051;%2030.03.19\&#1054;&#1041;&#1056;&#1040;&#1058;&#1053;&#1040;&#1071;%20&#1057;&#1042;&#1071;&#1047;&#106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52;&#1057;-&#1094;&#1077;&#1085;&#1090;&#1088;%20&#1042;&#1099;&#1073;&#1086;&#1088;&#1075;\&#1055;&#1056;&#1048;&#1045;&#1052;&#1067;%20&#1074;%20&#1062;&#1055;&#1052;&#1057;&#1057;\&#1062;&#1055;&#1055;&#1052;&#1057;%202019-20&#1075;\&#1055;&#1056;&#1048;&#1045;&#1052;&#1067;%20&#1062;&#1055;&#1052;&#1057;&#1057;%202019-20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Лист1!$B$16:$D$16</c:f>
              <c:strCache>
                <c:ptCount val="3"/>
                <c:pt idx="0">
                  <c:v>1. Актуальность</c:v>
                </c:pt>
                <c:pt idx="1">
                  <c:v>2. Практическая значимость</c:v>
                </c:pt>
                <c:pt idx="2">
                  <c:v>3. Интерес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 formatCode="0.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78880"/>
        <c:axId val="63164800"/>
      </c:barChart>
      <c:catAx>
        <c:axId val="100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164800"/>
        <c:crosses val="autoZero"/>
        <c:auto val="1"/>
        <c:lblAlgn val="ctr"/>
        <c:lblOffset val="100"/>
        <c:noMultiLvlLbl val="0"/>
      </c:catAx>
      <c:valAx>
        <c:axId val="631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788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Лист1!$B$16:$D$16</c:f>
              <c:strCache>
                <c:ptCount val="3"/>
                <c:pt idx="0">
                  <c:v>1. Актуальность</c:v>
                </c:pt>
                <c:pt idx="1">
                  <c:v>2. Практическая значимость</c:v>
                </c:pt>
                <c:pt idx="2">
                  <c:v>3. Интерес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 formatCode="0.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30816"/>
        <c:axId val="63732352"/>
      </c:barChart>
      <c:catAx>
        <c:axId val="6373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732352"/>
        <c:crosses val="autoZero"/>
        <c:auto val="1"/>
        <c:lblAlgn val="ctr"/>
        <c:lblOffset val="100"/>
        <c:noMultiLvlLbl val="0"/>
      </c:catAx>
      <c:valAx>
        <c:axId val="637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7308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7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'Группа СДВГ-1'!$J$47:$J$52</c:f>
              <c:strCache>
                <c:ptCount val="6"/>
                <c:pt idx="0">
                  <c:v>Иванов Владимир</c:v>
                </c:pt>
                <c:pt idx="1">
                  <c:v>Петров Иван</c:v>
                </c:pt>
                <c:pt idx="2">
                  <c:v>Васильев Петр</c:v>
                </c:pt>
                <c:pt idx="3">
                  <c:v>Смирнов Николай</c:v>
                </c:pt>
                <c:pt idx="4">
                  <c:v>Карпов Семен</c:v>
                </c:pt>
                <c:pt idx="5">
                  <c:v>Владимиров Афанасий</c:v>
                </c:pt>
              </c:strCache>
            </c:strRef>
          </c:cat>
          <c:val>
            <c:numRef>
              <c:f>'Группа СДВГ-1'!$Z$47:$Z$52</c:f>
              <c:numCache>
                <c:formatCode>General</c:formatCode>
                <c:ptCount val="6"/>
                <c:pt idx="0">
                  <c:v>65</c:v>
                </c:pt>
                <c:pt idx="1">
                  <c:v>57</c:v>
                </c:pt>
                <c:pt idx="2">
                  <c:v>55</c:v>
                </c:pt>
                <c:pt idx="3">
                  <c:v>54</c:v>
                </c:pt>
                <c:pt idx="4">
                  <c:v>50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54016"/>
        <c:axId val="64055552"/>
      </c:barChart>
      <c:catAx>
        <c:axId val="6405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055552"/>
        <c:crosses val="autoZero"/>
        <c:auto val="1"/>
        <c:lblAlgn val="ctr"/>
        <c:lblOffset val="100"/>
        <c:noMultiLvlLbl val="0"/>
      </c:catAx>
      <c:valAx>
        <c:axId val="6405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5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1927E-C789-423D-87F1-461AF9B25CB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DD009-B1B3-48D3-A0F7-D148D969F6E7}">
      <dgm:prSet phldrT="[Текст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sz="1600" b="1" dirty="0" smtClean="0"/>
            <a:t>Успешность</a:t>
          </a:r>
          <a:endParaRPr lang="ru-RU" sz="1600" b="1" dirty="0"/>
        </a:p>
      </dgm:t>
    </dgm:pt>
    <dgm:pt modelId="{4A896C35-C57B-4099-8835-D5EA2740C1CA}" type="parTrans" cxnId="{219CC0BC-28AB-4C69-9D78-18BD87C07082}">
      <dgm:prSet/>
      <dgm:spPr/>
      <dgm:t>
        <a:bodyPr/>
        <a:lstStyle/>
        <a:p>
          <a:endParaRPr lang="ru-RU"/>
        </a:p>
      </dgm:t>
    </dgm:pt>
    <dgm:pt modelId="{EE1032B6-A8FD-42B2-81A1-4F4576CC40EF}" type="sibTrans" cxnId="{219CC0BC-28AB-4C69-9D78-18BD87C07082}">
      <dgm:prSet/>
      <dgm:spPr/>
      <dgm:t>
        <a:bodyPr/>
        <a:lstStyle/>
        <a:p>
          <a:endParaRPr lang="ru-RU"/>
        </a:p>
      </dgm:t>
    </dgm:pt>
    <dgm:pt modelId="{DF60D2F8-B0A7-4386-905F-0BEC8DF8BEE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Навыки, формируемые программе «Психологическая помощь детям </a:t>
          </a:r>
        </a:p>
        <a:p>
          <a:r>
            <a:rPr lang="ru-RU" b="1" dirty="0" smtClean="0"/>
            <a:t>с СДВГ»</a:t>
          </a:r>
          <a:endParaRPr lang="ru-RU" b="1" dirty="0"/>
        </a:p>
      </dgm:t>
    </dgm:pt>
    <dgm:pt modelId="{CCD023AA-EF61-42B0-AE38-4177F985CDDC}" type="parTrans" cxnId="{A5274C3C-E9CD-44D6-BE7F-7BD213819DDF}">
      <dgm:prSet/>
      <dgm:spPr/>
      <dgm:t>
        <a:bodyPr/>
        <a:lstStyle/>
        <a:p>
          <a:endParaRPr lang="ru-RU"/>
        </a:p>
      </dgm:t>
    </dgm:pt>
    <dgm:pt modelId="{6697B3AF-AED5-4E16-8BE1-860C6746A392}" type="sibTrans" cxnId="{A5274C3C-E9CD-44D6-BE7F-7BD213819DD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9D07E91B-F1A6-43FA-9E80-70540FB0549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900" b="1" dirty="0" smtClean="0"/>
            <a:t>Навыки, формируемые </a:t>
          </a:r>
        </a:p>
        <a:p>
          <a:r>
            <a:rPr lang="ru-RU" sz="900" b="1" dirty="0" smtClean="0"/>
            <a:t>в семье</a:t>
          </a:r>
          <a:endParaRPr lang="ru-RU" sz="900" b="1" dirty="0"/>
        </a:p>
      </dgm:t>
    </dgm:pt>
    <dgm:pt modelId="{ACBF1FB7-0203-428B-B6F6-C4CF392EA45E}" type="parTrans" cxnId="{E90A4D39-4472-42B3-960D-E96FC49557CC}">
      <dgm:prSet/>
      <dgm:spPr/>
      <dgm:t>
        <a:bodyPr/>
        <a:lstStyle/>
        <a:p>
          <a:endParaRPr lang="ru-RU"/>
        </a:p>
      </dgm:t>
    </dgm:pt>
    <dgm:pt modelId="{4FFFBBEF-4E83-489C-98AF-EDDFE67295EB}" type="sibTrans" cxnId="{E90A4D39-4472-42B3-960D-E96FC49557C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BF6F3FEB-0500-4AF0-8197-84968BA5A2D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dirty="0" smtClean="0"/>
            <a:t>Навыки, формируемые в школе</a:t>
          </a:r>
          <a:endParaRPr lang="ru-RU" sz="1000" b="1" dirty="0"/>
        </a:p>
      </dgm:t>
    </dgm:pt>
    <dgm:pt modelId="{4DF7978E-7909-45A1-BB49-874EEBBC51A4}" type="parTrans" cxnId="{1A29D519-C57D-4EBC-872A-6F54C04DB60E}">
      <dgm:prSet/>
      <dgm:spPr/>
      <dgm:t>
        <a:bodyPr/>
        <a:lstStyle/>
        <a:p>
          <a:endParaRPr lang="ru-RU"/>
        </a:p>
      </dgm:t>
    </dgm:pt>
    <dgm:pt modelId="{192CBA72-A636-47A2-AF0D-47E6F076ACBD}" type="sibTrans" cxnId="{1A29D519-C57D-4EBC-872A-6F54C04DB60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FFD4B672-1FDB-49AD-A1DC-2A2BD27E7403}" type="pres">
      <dgm:prSet presAssocID="{3B81927E-C789-423D-87F1-461AF9B25C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E1056-24EC-4B88-B4C9-4D01562CB085}" type="pres">
      <dgm:prSet presAssocID="{9D4DD009-B1B3-48D3-A0F7-D148D969F6E7}" presName="centerShape" presStyleLbl="node0" presStyleIdx="0" presStyleCnt="1"/>
      <dgm:spPr/>
      <dgm:t>
        <a:bodyPr/>
        <a:lstStyle/>
        <a:p>
          <a:endParaRPr lang="ru-RU"/>
        </a:p>
      </dgm:t>
    </dgm:pt>
    <dgm:pt modelId="{9CE19565-56DC-4AD5-9D40-5F92275D7D4C}" type="pres">
      <dgm:prSet presAssocID="{DF60D2F8-B0A7-4386-905F-0BEC8DF8BE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1738-8645-4EB4-8377-E8860C56A51B}" type="pres">
      <dgm:prSet presAssocID="{DF60D2F8-B0A7-4386-905F-0BEC8DF8BEE9}" presName="dummy" presStyleCnt="0"/>
      <dgm:spPr/>
    </dgm:pt>
    <dgm:pt modelId="{660DD68A-3BC8-465F-93E5-56B6F5451A7B}" type="pres">
      <dgm:prSet presAssocID="{6697B3AF-AED5-4E16-8BE1-860C6746A39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37BA255-E379-47C1-BA28-D9C85FF5DF5D}" type="pres">
      <dgm:prSet presAssocID="{9D07E91B-F1A6-43FA-9E80-70540FB054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B11F0-0472-4D37-B299-7E4808A49552}" type="pres">
      <dgm:prSet presAssocID="{9D07E91B-F1A6-43FA-9E80-70540FB05491}" presName="dummy" presStyleCnt="0"/>
      <dgm:spPr/>
    </dgm:pt>
    <dgm:pt modelId="{D66AC417-2FEE-4A36-907A-7EC7074871D1}" type="pres">
      <dgm:prSet presAssocID="{4FFFBBEF-4E83-489C-98AF-EDDFE67295E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66A0EE8-7675-4E2C-9978-2C1C22DE1F4B}" type="pres">
      <dgm:prSet presAssocID="{BF6F3FEB-0500-4AF0-8197-84968BA5A2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D1D0-6F48-4705-9FDF-C1E74F0B7A93}" type="pres">
      <dgm:prSet presAssocID="{BF6F3FEB-0500-4AF0-8197-84968BA5A2DF}" presName="dummy" presStyleCnt="0"/>
      <dgm:spPr/>
    </dgm:pt>
    <dgm:pt modelId="{1660FF9E-C8C0-4F46-8BD9-3997D7FA0BB8}" type="pres">
      <dgm:prSet presAssocID="{192CBA72-A636-47A2-AF0D-47E6F076ACBD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D5106C8-EDEA-46BE-9956-6CD727970326}" type="presOf" srcId="{4FFFBBEF-4E83-489C-98AF-EDDFE67295EB}" destId="{D66AC417-2FEE-4A36-907A-7EC7074871D1}" srcOrd="0" destOrd="0" presId="urn:microsoft.com/office/officeart/2005/8/layout/radial6"/>
    <dgm:cxn modelId="{A5274C3C-E9CD-44D6-BE7F-7BD213819DDF}" srcId="{9D4DD009-B1B3-48D3-A0F7-D148D969F6E7}" destId="{DF60D2F8-B0A7-4386-905F-0BEC8DF8BEE9}" srcOrd="0" destOrd="0" parTransId="{CCD023AA-EF61-42B0-AE38-4177F985CDDC}" sibTransId="{6697B3AF-AED5-4E16-8BE1-860C6746A392}"/>
    <dgm:cxn modelId="{1A29D519-C57D-4EBC-872A-6F54C04DB60E}" srcId="{9D4DD009-B1B3-48D3-A0F7-D148D969F6E7}" destId="{BF6F3FEB-0500-4AF0-8197-84968BA5A2DF}" srcOrd="2" destOrd="0" parTransId="{4DF7978E-7909-45A1-BB49-874EEBBC51A4}" sibTransId="{192CBA72-A636-47A2-AF0D-47E6F076ACBD}"/>
    <dgm:cxn modelId="{E90A4D39-4472-42B3-960D-E96FC49557CC}" srcId="{9D4DD009-B1B3-48D3-A0F7-D148D969F6E7}" destId="{9D07E91B-F1A6-43FA-9E80-70540FB05491}" srcOrd="1" destOrd="0" parTransId="{ACBF1FB7-0203-428B-B6F6-C4CF392EA45E}" sibTransId="{4FFFBBEF-4E83-489C-98AF-EDDFE67295EB}"/>
    <dgm:cxn modelId="{219CC0BC-28AB-4C69-9D78-18BD87C07082}" srcId="{3B81927E-C789-423D-87F1-461AF9B25CBE}" destId="{9D4DD009-B1B3-48D3-A0F7-D148D969F6E7}" srcOrd="0" destOrd="0" parTransId="{4A896C35-C57B-4099-8835-D5EA2740C1CA}" sibTransId="{EE1032B6-A8FD-42B2-81A1-4F4576CC40EF}"/>
    <dgm:cxn modelId="{97B9A4BF-79E8-48C1-AABD-579CFD3241EE}" type="presOf" srcId="{DF60D2F8-B0A7-4386-905F-0BEC8DF8BEE9}" destId="{9CE19565-56DC-4AD5-9D40-5F92275D7D4C}" srcOrd="0" destOrd="0" presId="urn:microsoft.com/office/officeart/2005/8/layout/radial6"/>
    <dgm:cxn modelId="{8BEEC9CD-B5B4-4D04-86BC-A7581DDEEB05}" type="presOf" srcId="{9D4DD009-B1B3-48D3-A0F7-D148D969F6E7}" destId="{AD1E1056-24EC-4B88-B4C9-4D01562CB085}" srcOrd="0" destOrd="0" presId="urn:microsoft.com/office/officeart/2005/8/layout/radial6"/>
    <dgm:cxn modelId="{EB81AF54-66EA-4F91-8C99-D67B51C617E0}" type="presOf" srcId="{BF6F3FEB-0500-4AF0-8197-84968BA5A2DF}" destId="{766A0EE8-7675-4E2C-9978-2C1C22DE1F4B}" srcOrd="0" destOrd="0" presId="urn:microsoft.com/office/officeart/2005/8/layout/radial6"/>
    <dgm:cxn modelId="{5BC865CF-EE8F-47E8-AC52-A892CC7452FF}" type="presOf" srcId="{192CBA72-A636-47A2-AF0D-47E6F076ACBD}" destId="{1660FF9E-C8C0-4F46-8BD9-3997D7FA0BB8}" srcOrd="0" destOrd="0" presId="urn:microsoft.com/office/officeart/2005/8/layout/radial6"/>
    <dgm:cxn modelId="{A4B1FC95-6369-49CE-97F2-44F385B3DF90}" type="presOf" srcId="{9D07E91B-F1A6-43FA-9E80-70540FB05491}" destId="{937BA255-E379-47C1-BA28-D9C85FF5DF5D}" srcOrd="0" destOrd="0" presId="urn:microsoft.com/office/officeart/2005/8/layout/radial6"/>
    <dgm:cxn modelId="{E479554F-E646-4EA2-9A82-EBFE4CA3146E}" type="presOf" srcId="{6697B3AF-AED5-4E16-8BE1-860C6746A392}" destId="{660DD68A-3BC8-465F-93E5-56B6F5451A7B}" srcOrd="0" destOrd="0" presId="urn:microsoft.com/office/officeart/2005/8/layout/radial6"/>
    <dgm:cxn modelId="{5A590913-A272-4212-A12F-41CE60DC7F7E}" type="presOf" srcId="{3B81927E-C789-423D-87F1-461AF9B25CBE}" destId="{FFD4B672-1FDB-49AD-A1DC-2A2BD27E7403}" srcOrd="0" destOrd="0" presId="urn:microsoft.com/office/officeart/2005/8/layout/radial6"/>
    <dgm:cxn modelId="{813358D2-D102-4AEB-9325-BE69FC5501BA}" type="presParOf" srcId="{FFD4B672-1FDB-49AD-A1DC-2A2BD27E7403}" destId="{AD1E1056-24EC-4B88-B4C9-4D01562CB085}" srcOrd="0" destOrd="0" presId="urn:microsoft.com/office/officeart/2005/8/layout/radial6"/>
    <dgm:cxn modelId="{FBB90019-BA02-4CAD-AFB2-7A2515B9451B}" type="presParOf" srcId="{FFD4B672-1FDB-49AD-A1DC-2A2BD27E7403}" destId="{9CE19565-56DC-4AD5-9D40-5F92275D7D4C}" srcOrd="1" destOrd="0" presId="urn:microsoft.com/office/officeart/2005/8/layout/radial6"/>
    <dgm:cxn modelId="{E8E834D3-6785-419D-9035-7C9AE3965A38}" type="presParOf" srcId="{FFD4B672-1FDB-49AD-A1DC-2A2BD27E7403}" destId="{17F51738-8645-4EB4-8377-E8860C56A51B}" srcOrd="2" destOrd="0" presId="urn:microsoft.com/office/officeart/2005/8/layout/radial6"/>
    <dgm:cxn modelId="{77F38FE2-873B-400D-8669-C18DFC80A69D}" type="presParOf" srcId="{FFD4B672-1FDB-49AD-A1DC-2A2BD27E7403}" destId="{660DD68A-3BC8-465F-93E5-56B6F5451A7B}" srcOrd="3" destOrd="0" presId="urn:microsoft.com/office/officeart/2005/8/layout/radial6"/>
    <dgm:cxn modelId="{0AFA8B3D-E441-4760-9F76-347CEB35E8C7}" type="presParOf" srcId="{FFD4B672-1FDB-49AD-A1DC-2A2BD27E7403}" destId="{937BA255-E379-47C1-BA28-D9C85FF5DF5D}" srcOrd="4" destOrd="0" presId="urn:microsoft.com/office/officeart/2005/8/layout/radial6"/>
    <dgm:cxn modelId="{9760B4CF-A81B-41A5-BF17-635A31930C0A}" type="presParOf" srcId="{FFD4B672-1FDB-49AD-A1DC-2A2BD27E7403}" destId="{C60B11F0-0472-4D37-B299-7E4808A49552}" srcOrd="5" destOrd="0" presId="urn:microsoft.com/office/officeart/2005/8/layout/radial6"/>
    <dgm:cxn modelId="{231CAF3C-2362-4228-BB5E-7CFCE93FC97F}" type="presParOf" srcId="{FFD4B672-1FDB-49AD-A1DC-2A2BD27E7403}" destId="{D66AC417-2FEE-4A36-907A-7EC7074871D1}" srcOrd="6" destOrd="0" presId="urn:microsoft.com/office/officeart/2005/8/layout/radial6"/>
    <dgm:cxn modelId="{237BE7F3-3F94-4363-8C49-DFA14E4A0A65}" type="presParOf" srcId="{FFD4B672-1FDB-49AD-A1DC-2A2BD27E7403}" destId="{766A0EE8-7675-4E2C-9978-2C1C22DE1F4B}" srcOrd="7" destOrd="0" presId="urn:microsoft.com/office/officeart/2005/8/layout/radial6"/>
    <dgm:cxn modelId="{2323C87E-D7B1-4598-8587-CD652BADA98B}" type="presParOf" srcId="{FFD4B672-1FDB-49AD-A1DC-2A2BD27E7403}" destId="{B1A8D1D0-6F48-4705-9FDF-C1E74F0B7A93}" srcOrd="8" destOrd="0" presId="urn:microsoft.com/office/officeart/2005/8/layout/radial6"/>
    <dgm:cxn modelId="{2D908EE3-6DFD-4EC6-8316-1FC4F6742C89}" type="presParOf" srcId="{FFD4B672-1FDB-49AD-A1DC-2A2BD27E7403}" destId="{1660FF9E-C8C0-4F46-8BD9-3997D7FA0BB8}" srcOrd="9" destOrd="0" presId="urn:microsoft.com/office/officeart/2005/8/layout/radial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FF9E-C8C0-4F46-8BD9-3997D7FA0BB8}">
      <dsp:nvSpPr>
        <dsp:cNvPr id="0" name=""/>
        <dsp:cNvSpPr/>
      </dsp:nvSpPr>
      <dsp:spPr>
        <a:xfrm>
          <a:off x="2102340" y="634648"/>
          <a:ext cx="4230598" cy="4230598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C417-2FEE-4A36-907A-7EC7074871D1}">
      <dsp:nvSpPr>
        <dsp:cNvPr id="0" name=""/>
        <dsp:cNvSpPr/>
      </dsp:nvSpPr>
      <dsp:spPr>
        <a:xfrm>
          <a:off x="2102340" y="634648"/>
          <a:ext cx="4230598" cy="4230598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DD68A-3BC8-465F-93E5-56B6F5451A7B}">
      <dsp:nvSpPr>
        <dsp:cNvPr id="0" name=""/>
        <dsp:cNvSpPr/>
      </dsp:nvSpPr>
      <dsp:spPr>
        <a:xfrm>
          <a:off x="2102340" y="634648"/>
          <a:ext cx="4230598" cy="4230598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1056-24EC-4B88-B4C9-4D01562CB085}">
      <dsp:nvSpPr>
        <dsp:cNvPr id="0" name=""/>
        <dsp:cNvSpPr/>
      </dsp:nvSpPr>
      <dsp:spPr>
        <a:xfrm>
          <a:off x="3243546" y="1775854"/>
          <a:ext cx="1948187" cy="1948187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Успешность</a:t>
          </a:r>
          <a:endParaRPr lang="ru-RU" sz="1600" b="1" kern="1200" dirty="0"/>
        </a:p>
      </dsp:txBody>
      <dsp:txXfrm>
        <a:off x="3528851" y="2061159"/>
        <a:ext cx="1377577" cy="1377577"/>
      </dsp:txXfrm>
    </dsp:sp>
    <dsp:sp modelId="{9CE19565-56DC-4AD5-9D40-5F92275D7D4C}">
      <dsp:nvSpPr>
        <dsp:cNvPr id="0" name=""/>
        <dsp:cNvSpPr/>
      </dsp:nvSpPr>
      <dsp:spPr>
        <a:xfrm>
          <a:off x="3535774" y="1877"/>
          <a:ext cx="1363731" cy="1363731"/>
        </a:xfrm>
        <a:prstGeom prst="ellipse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Навыки, формируемые программе «Психологическая помощь детям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с СДВГ»</a:t>
          </a:r>
          <a:endParaRPr lang="ru-RU" sz="800" b="1" kern="1200" dirty="0"/>
        </a:p>
      </dsp:txBody>
      <dsp:txXfrm>
        <a:off x="3735488" y="201591"/>
        <a:ext cx="964303" cy="964303"/>
      </dsp:txXfrm>
    </dsp:sp>
    <dsp:sp modelId="{937BA255-E379-47C1-BA28-D9C85FF5DF5D}">
      <dsp:nvSpPr>
        <dsp:cNvPr id="0" name=""/>
        <dsp:cNvSpPr/>
      </dsp:nvSpPr>
      <dsp:spPr>
        <a:xfrm>
          <a:off x="5325160" y="3101184"/>
          <a:ext cx="1363731" cy="1363731"/>
        </a:xfrm>
        <a:prstGeom prst="ellipse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Навыки, формируемые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в семье</a:t>
          </a:r>
          <a:endParaRPr lang="ru-RU" sz="900" b="1" kern="1200" dirty="0"/>
        </a:p>
      </dsp:txBody>
      <dsp:txXfrm>
        <a:off x="5524874" y="3300898"/>
        <a:ext cx="964303" cy="964303"/>
      </dsp:txXfrm>
    </dsp:sp>
    <dsp:sp modelId="{766A0EE8-7675-4E2C-9978-2C1C22DE1F4B}">
      <dsp:nvSpPr>
        <dsp:cNvPr id="0" name=""/>
        <dsp:cNvSpPr/>
      </dsp:nvSpPr>
      <dsp:spPr>
        <a:xfrm>
          <a:off x="1746388" y="3101184"/>
          <a:ext cx="1363731" cy="1363731"/>
        </a:xfrm>
        <a:prstGeom prst="ellipse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Навыки, формируемые в школе</a:t>
          </a:r>
          <a:endParaRPr lang="ru-RU" sz="1000" b="1" kern="1200" dirty="0"/>
        </a:p>
      </dsp:txBody>
      <dsp:txXfrm>
        <a:off x="1946102" y="3300898"/>
        <a:ext cx="964303" cy="964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85106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Сотрудничество педагогов и родителей как компонент комплексной модели совершенствования условий  организации и осуществления образовательного процесса для преодоления синдрома дефицита внимания и </a:t>
            </a:r>
            <a:r>
              <a:rPr lang="ru-RU" sz="2000" b="1" dirty="0" err="1" smtClean="0">
                <a:solidFill>
                  <a:srgbClr val="0070C0"/>
                </a:solidFill>
              </a:rPr>
              <a:t>гиперактивности</a:t>
            </a:r>
            <a:r>
              <a:rPr lang="ru-RU" sz="2000" b="1" dirty="0" smtClean="0">
                <a:solidFill>
                  <a:srgbClr val="0070C0"/>
                </a:solidFill>
              </a:rPr>
              <a:t> у обучающихся: итоги апробации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653136"/>
            <a:ext cx="6400800" cy="1600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Городской круглый стол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27.11.2019.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Заместитель директора по научно-методической работе, педагог-психолог высшей квалификационной категории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Цветков Валерий Викторович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Государственное бюджетное учреждение дополнительного образования «Центр психолого-педагогической, медицинской и социальной помощи» Выборгского района Санкт-Петербурга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20834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24" y="2492896"/>
            <a:ext cx="4232976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232975" cy="2383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Информационные беседы с родителями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родительских собраниях и семинарах в школах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07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РОДИТЕЛЬСКИЕ СОБРАНИЯ </a:t>
            </a:r>
            <a:br>
              <a:rPr lang="ru-RU" b="1" dirty="0" smtClean="0"/>
            </a:br>
            <a:r>
              <a:rPr lang="ru-RU" b="1" dirty="0" smtClean="0"/>
              <a:t>(1-е КЛАССЫ)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040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1" y="1484784"/>
            <a:ext cx="131256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63" y="1916832"/>
            <a:ext cx="131256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95" y="2420888"/>
            <a:ext cx="131256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87901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Приняло участие 64 родителя учащихся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1-х классов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60040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ТЕХНОЛОГИЯ ПОЭТАПНОГО ФОРМИРОВАНИЯ САМОРЕГУЛЯЦИИ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И ПРОИЗВОЛЬНОСТИ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автор: педагог-психолог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Цветков Валерий Викторович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9162"/>
              </p:ext>
            </p:extLst>
          </p:nvPr>
        </p:nvGraphicFramePr>
        <p:xfrm>
          <a:off x="914400" y="332656"/>
          <a:ext cx="7772969" cy="5758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332"/>
                <a:gridCol w="6728637"/>
              </a:tblGrid>
              <a:tr h="1619236">
                <a:tc>
                  <a:txBody>
                    <a:bodyPr/>
                    <a:lstStyle/>
                    <a:p>
                      <a:pPr indent="441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indent="441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ru-RU" sz="600" dirty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indent="441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66FF"/>
                          </a:solidFill>
                          <a:effectLst/>
                        </a:rPr>
                        <a:t>Правило </a:t>
                      </a:r>
                      <a:r>
                        <a:rPr lang="ru-RU" sz="1800" dirty="0">
                          <a:solidFill>
                            <a:srgbClr val="0066FF"/>
                          </a:solidFill>
                          <a:effectLst/>
                        </a:rPr>
                        <a:t>№1 «Настройся на задание</a:t>
                      </a:r>
                      <a:r>
                        <a:rPr lang="ru-RU" sz="1800" dirty="0" smtClean="0">
                          <a:solidFill>
                            <a:srgbClr val="0066FF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66FF"/>
                          </a:solidFill>
                          <a:effectLst/>
                        </a:rPr>
                        <a:t>Советы: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Попроси себя. 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Уговори себя.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Договорись с собой.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Заставь себя.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66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</a:rPr>
                        <a:t>Правило №2 «Выслушай задание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Советы: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66FF"/>
                          </a:solidFill>
                          <a:effectLst/>
                        </a:rPr>
                        <a:t>Смотри </a:t>
                      </a: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на учителя.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Не перебивай.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Не отвлекайся.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Старайся понять то, что объясняют.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Повтори задание.</a:t>
                      </a:r>
                      <a:r>
                        <a:rPr lang="ru-RU" sz="1600" b="1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</a:tr>
              <a:tr h="210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</a:rPr>
                        <a:t>Правило №3 «Не понял - переспроси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Советы:</a:t>
                      </a:r>
                      <a:endParaRPr lang="ru-RU" sz="18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Терпеливо дождись своей очереди. 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Четко сформулируй свой вопрос.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Начни свой вопрос с вежливых слов.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Получив ответ, поблагодари.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</a:txBody>
                  <a:tcPr marL="65562" marR="65562" marT="0" marB="0"/>
                </a:tc>
              </a:tr>
            </a:tbl>
          </a:graphicData>
        </a:graphic>
      </p:graphicFrame>
      <p:pic>
        <p:nvPicPr>
          <p:cNvPr id="3077" name="Рисунок 1" descr="MCj03453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33" y="245352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024165" y="680939"/>
            <a:ext cx="730250" cy="73183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223912" y="908720"/>
            <a:ext cx="71437" cy="714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507170" y="915168"/>
            <a:ext cx="71437" cy="714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2512052" flipH="1">
            <a:off x="1187400" y="812377"/>
            <a:ext cx="144463" cy="1444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8"/>
          <p:cNvSpPr>
            <a:spLocks/>
          </p:cNvSpPr>
          <p:nvPr/>
        </p:nvSpPr>
        <p:spPr bwMode="auto">
          <a:xfrm rot="2512052" flipH="1">
            <a:off x="1470658" y="812377"/>
            <a:ext cx="144463" cy="1444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10686" y="943946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6"/>
          <p:cNvSpPr>
            <a:spLocks/>
          </p:cNvSpPr>
          <p:nvPr/>
        </p:nvSpPr>
        <p:spPr bwMode="auto">
          <a:xfrm rot="7750709">
            <a:off x="1317024" y="1070440"/>
            <a:ext cx="187325" cy="217487"/>
          </a:xfrm>
          <a:custGeom>
            <a:avLst/>
            <a:gdLst>
              <a:gd name="G0" fmla="+- 0 0 0"/>
              <a:gd name="G1" fmla="+- 21434 0 0"/>
              <a:gd name="G2" fmla="+- 21600 0 0"/>
              <a:gd name="T0" fmla="*/ 2670 w 21461"/>
              <a:gd name="T1" fmla="*/ 0 h 21434"/>
              <a:gd name="T2" fmla="*/ 21461 w 21461"/>
              <a:gd name="T3" fmla="*/ 18988 h 21434"/>
              <a:gd name="T4" fmla="*/ 0 w 21461"/>
              <a:gd name="T5" fmla="*/ 21434 h 2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1" h="21434" fill="none" extrusionOk="0">
                <a:moveTo>
                  <a:pt x="2670" y="-1"/>
                </a:moveTo>
                <a:cubicBezTo>
                  <a:pt x="12566" y="1232"/>
                  <a:pt x="20331" y="9079"/>
                  <a:pt x="21461" y="18987"/>
                </a:cubicBezTo>
              </a:path>
              <a:path w="21461" h="21434" stroke="0" extrusionOk="0">
                <a:moveTo>
                  <a:pt x="2670" y="-1"/>
                </a:moveTo>
                <a:cubicBezTo>
                  <a:pt x="12566" y="1232"/>
                  <a:pt x="20331" y="9079"/>
                  <a:pt x="21461" y="18987"/>
                </a:cubicBezTo>
                <a:lnTo>
                  <a:pt x="0" y="21434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098032" y="4376808"/>
            <a:ext cx="735012" cy="73501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5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45652"/>
              </p:ext>
            </p:extLst>
          </p:nvPr>
        </p:nvGraphicFramePr>
        <p:xfrm>
          <a:off x="914400" y="1259592"/>
          <a:ext cx="7772969" cy="4595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332"/>
                <a:gridCol w="6728637"/>
              </a:tblGrid>
              <a:tr h="1993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66FF"/>
                          </a:solidFill>
                          <a:effectLst/>
                        </a:rPr>
                        <a:t>Правило №4 «Представь задание</a:t>
                      </a:r>
                      <a:r>
                        <a:rPr lang="ru-RU" sz="1800" dirty="0" smtClean="0">
                          <a:solidFill>
                            <a:srgbClr val="0066FF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66FF"/>
                          </a:solidFill>
                          <a:effectLst/>
                        </a:rPr>
                        <a:t>Советы:</a:t>
                      </a:r>
                      <a:endParaRPr lang="ru-RU" sz="18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66FF"/>
                          </a:solidFill>
                          <a:effectLst/>
                        </a:rPr>
                        <a:t>Повтори задание (инструкцию, правила).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Представь </a:t>
                      </a:r>
                      <a:r>
                        <a:rPr lang="ru-RU" sz="1600" dirty="0">
                          <a:solidFill>
                            <a:srgbClr val="0066FF"/>
                          </a:solidFill>
                          <a:effectLst/>
                        </a:rPr>
                        <a:t>как ты </a:t>
                      </a: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его выполнишь.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Представь </a:t>
                      </a:r>
                      <a:r>
                        <a:rPr lang="ru-RU" sz="1600" dirty="0">
                          <a:solidFill>
                            <a:srgbClr val="0066FF"/>
                          </a:solidFill>
                          <a:effectLst/>
                        </a:rPr>
                        <a:t>сколько </a:t>
                      </a: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времени нужно на его выполнение.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Представь то, </a:t>
                      </a:r>
                      <a:r>
                        <a:rPr lang="ru-RU" sz="1600" dirty="0">
                          <a:solidFill>
                            <a:srgbClr val="0066FF"/>
                          </a:solidFill>
                          <a:effectLst/>
                        </a:rPr>
                        <a:t>что может тебе помешать.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0066FF"/>
                          </a:solidFill>
                          <a:effectLst/>
                        </a:rPr>
                        <a:t>Представь то, что </a:t>
                      </a:r>
                      <a:r>
                        <a:rPr lang="ru-RU" sz="1600" dirty="0">
                          <a:solidFill>
                            <a:srgbClr val="0066FF"/>
                          </a:solidFill>
                          <a:effectLst/>
                        </a:rPr>
                        <a:t>может тебе помочь.</a:t>
                      </a:r>
                      <a:endParaRPr lang="ru-RU" sz="1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2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</a:rPr>
                        <a:t>Правило 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№5 </a:t>
                      </a: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</a:rPr>
                        <a:t>«Проверь. Сравни. Исправь. 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Сообщи.»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  <a:effectLst/>
                        </a:rPr>
                        <a:t>Советы:</a:t>
                      </a:r>
                      <a:endParaRPr lang="ru-RU" sz="18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Сравни</a:t>
                      </a:r>
                      <a:r>
                        <a:rPr lang="ru-RU" sz="1600" b="1" baseline="0" dirty="0" smtClean="0">
                          <a:solidFill>
                            <a:srgbClr val="0066FF"/>
                          </a:solidFill>
                          <a:effectLst/>
                        </a:rPr>
                        <a:t> то, что получилось с тем, что ты задумал.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Найди ошибки.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Исправь </a:t>
                      </a:r>
                      <a:r>
                        <a:rPr lang="ru-RU" sz="1600" b="1" dirty="0">
                          <a:solidFill>
                            <a:srgbClr val="0066FF"/>
                          </a:solidFill>
                          <a:effectLst/>
                        </a:rPr>
                        <a:t>их.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66FF"/>
                          </a:solidFill>
                          <a:effectLst/>
                        </a:rPr>
                        <a:t>Еще раз сравни с тем, что должно </a:t>
                      </a:r>
                      <a:r>
                        <a:rPr lang="ru-RU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получилось.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66FF"/>
                          </a:solidFill>
                          <a:effectLst/>
                        </a:rPr>
                        <a:t>Сообщи о том, что задание выполнено.</a:t>
                      </a:r>
                      <a:endParaRPr lang="ru-RU" sz="1600" b="1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2" marR="65562" marT="0" marB="0"/>
                </a:tc>
              </a:tr>
            </a:tbl>
          </a:graphicData>
        </a:graphic>
      </p:graphicFrame>
      <p:sp>
        <p:nvSpPr>
          <p:cNvPr id="14" name="AutoShape 3"/>
          <p:cNvSpPr>
            <a:spLocks noChangeAspect="1" noChangeArrowheads="1"/>
          </p:cNvSpPr>
          <p:nvPr/>
        </p:nvSpPr>
        <p:spPr bwMode="auto">
          <a:xfrm>
            <a:off x="1045680" y="1728540"/>
            <a:ext cx="817563" cy="736600"/>
          </a:xfrm>
          <a:prstGeom prst="cloudCallout">
            <a:avLst>
              <a:gd name="adj1" fmla="val -194"/>
              <a:gd name="adj2" fmla="val 6574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Шестиугольник 35"/>
          <p:cNvSpPr>
            <a:spLocks noChangeAspect="1"/>
          </p:cNvSpPr>
          <p:nvPr/>
        </p:nvSpPr>
        <p:spPr bwMode="auto">
          <a:xfrm>
            <a:off x="1019303" y="3931741"/>
            <a:ext cx="854075" cy="735012"/>
          </a:xfrm>
          <a:prstGeom prst="hexagon">
            <a:avLst>
              <a:gd name="adj" fmla="val 25004"/>
              <a:gd name="vf" fmla="val 11547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!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>
            <a:off x="6822696" y="2855188"/>
            <a:ext cx="360362" cy="2571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blurRad="190500" dist="228601" dir="2700000" sy="89999" rotWithShape="0">
              <a:srgbClr val="000000">
                <a:alpha val="254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>
            <a:off x="1611312" y="2863293"/>
            <a:ext cx="376238" cy="257175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blurRad="190500" dist="228601" dir="2700000" sy="89999" rotWithShape="0">
              <a:srgbClr val="000000">
                <a:alpha val="254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>
            <a:off x="3308112" y="2854667"/>
            <a:ext cx="360363" cy="2571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blurRad="190500" dist="228601" dir="2700000" sy="89999" rotWithShape="0">
              <a:srgbClr val="000000">
                <a:alpha val="254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>
            <a:off x="4943046" y="2854667"/>
            <a:ext cx="360362" cy="2571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blurRad="190500" dist="228601" dir="2700000" sy="89999" rotWithShape="0">
              <a:srgbClr val="000000">
                <a:alpha val="254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2" name="Picture 25" descr="MC9003453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20" y="2360720"/>
            <a:ext cx="12636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3"/>
          <p:cNvSpPr>
            <a:spLocks noChangeAspect="1" noChangeArrowheads="1"/>
          </p:cNvSpPr>
          <p:nvPr/>
        </p:nvSpPr>
        <p:spPr bwMode="auto">
          <a:xfrm>
            <a:off x="3720904" y="2390218"/>
            <a:ext cx="1193800" cy="1193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Выноска-облако 25"/>
          <p:cNvSpPr/>
          <p:nvPr/>
        </p:nvSpPr>
        <p:spPr>
          <a:xfrm>
            <a:off x="5303408" y="2385636"/>
            <a:ext cx="1476164" cy="1193740"/>
          </a:xfrm>
          <a:prstGeom prst="cloudCallout">
            <a:avLst>
              <a:gd name="adj1" fmla="val -36669"/>
              <a:gd name="adj2" fmla="val 182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AutoShape 3"/>
          <p:cNvSpPr>
            <a:spLocks noChangeAspect="1" noChangeArrowheads="1"/>
          </p:cNvSpPr>
          <p:nvPr/>
        </p:nvSpPr>
        <p:spPr bwMode="auto">
          <a:xfrm>
            <a:off x="7213408" y="2375801"/>
            <a:ext cx="1222375" cy="122237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FFFF00"/>
                </a:solidFill>
                <a:cs typeface="+mn-cs"/>
              </a:rPr>
              <a:t>!</a:t>
            </a:r>
          </a:p>
        </p:txBody>
      </p:sp>
      <p:sp>
        <p:nvSpPr>
          <p:cNvPr id="36865" name="Скругленный прямоугольник 36864"/>
          <p:cNvSpPr/>
          <p:nvPr/>
        </p:nvSpPr>
        <p:spPr>
          <a:xfrm>
            <a:off x="390477" y="3979542"/>
            <a:ext cx="1196131" cy="6900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Настройся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78528" y="3988516"/>
            <a:ext cx="1208557" cy="698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Выслушай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94528" y="3988516"/>
            <a:ext cx="1259979" cy="698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Уточни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351254" y="3988517"/>
            <a:ext cx="1411570" cy="698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Представь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222200" y="4002728"/>
            <a:ext cx="1296144" cy="698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</a:rPr>
              <a:t>Проверь. Сравни. Исправь. Сообщи.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85143" y="2404105"/>
            <a:ext cx="1201738" cy="1201737"/>
            <a:chOff x="138967" y="2368937"/>
            <a:chExt cx="1201738" cy="1201737"/>
          </a:xfrm>
        </p:grpSpPr>
        <p:sp>
          <p:nvSpPr>
            <p:cNvPr id="61469" name="Oval 29"/>
            <p:cNvSpPr>
              <a:spLocks noChangeAspect="1" noChangeArrowheads="1"/>
            </p:cNvSpPr>
            <p:nvPr/>
          </p:nvSpPr>
          <p:spPr bwMode="auto">
            <a:xfrm>
              <a:off x="138967" y="2368937"/>
              <a:ext cx="1201738" cy="1201737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875012" y="2686335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71" name="Oval 31"/>
            <p:cNvSpPr>
              <a:spLocks noChangeArrowheads="1"/>
            </p:cNvSpPr>
            <p:nvPr/>
          </p:nvSpPr>
          <p:spPr bwMode="auto">
            <a:xfrm>
              <a:off x="431800" y="2686335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72" name="Arc 32"/>
            <p:cNvSpPr>
              <a:spLocks/>
            </p:cNvSpPr>
            <p:nvPr/>
          </p:nvSpPr>
          <p:spPr bwMode="auto">
            <a:xfrm rot="2512052" flipH="1">
              <a:off x="395288" y="2569338"/>
              <a:ext cx="180975" cy="180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3" name="Arc 33"/>
            <p:cNvSpPr>
              <a:spLocks/>
            </p:cNvSpPr>
            <p:nvPr/>
          </p:nvSpPr>
          <p:spPr bwMode="auto">
            <a:xfrm rot="2512052" flipH="1">
              <a:off x="827088" y="2577964"/>
              <a:ext cx="180975" cy="180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4" name="Line 34"/>
            <p:cNvSpPr>
              <a:spLocks noChangeShapeType="1"/>
            </p:cNvSpPr>
            <p:nvPr/>
          </p:nvSpPr>
          <p:spPr bwMode="auto">
            <a:xfrm>
              <a:off x="719138" y="2925684"/>
              <a:ext cx="0" cy="1809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5" name="Arc 35"/>
            <p:cNvSpPr>
              <a:spLocks/>
            </p:cNvSpPr>
            <p:nvPr/>
          </p:nvSpPr>
          <p:spPr bwMode="auto">
            <a:xfrm rot="7750709">
              <a:off x="551656" y="3025113"/>
              <a:ext cx="284163" cy="339725"/>
            </a:xfrm>
            <a:custGeom>
              <a:avLst/>
              <a:gdLst>
                <a:gd name="G0" fmla="+- 0 0 0"/>
                <a:gd name="G1" fmla="+- 21434 0 0"/>
                <a:gd name="G2" fmla="+- 21600 0 0"/>
                <a:gd name="T0" fmla="*/ 2670 w 21461"/>
                <a:gd name="T1" fmla="*/ 0 h 21434"/>
                <a:gd name="T2" fmla="*/ 21461 w 21461"/>
                <a:gd name="T3" fmla="*/ 18988 h 21434"/>
                <a:gd name="T4" fmla="*/ 0 w 21461"/>
                <a:gd name="T5" fmla="*/ 21434 h 2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61" h="21434" fill="none" extrusionOk="0">
                  <a:moveTo>
                    <a:pt x="2670" y="-1"/>
                  </a:moveTo>
                  <a:cubicBezTo>
                    <a:pt x="12566" y="1232"/>
                    <a:pt x="20331" y="9079"/>
                    <a:pt x="21461" y="18987"/>
                  </a:cubicBezTo>
                </a:path>
                <a:path w="21461" h="21434" stroke="0" extrusionOk="0">
                  <a:moveTo>
                    <a:pt x="2670" y="-1"/>
                  </a:moveTo>
                  <a:cubicBezTo>
                    <a:pt x="12566" y="1232"/>
                    <a:pt x="20331" y="9079"/>
                    <a:pt x="21461" y="18987"/>
                  </a:cubicBezTo>
                  <a:lnTo>
                    <a:pt x="0" y="2143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6" name="Rectangle 36"/>
          <p:cNvSpPr>
            <a:spLocks noGrp="1"/>
          </p:cNvSpPr>
          <p:nvPr>
            <p:ph type="title"/>
          </p:nvPr>
        </p:nvSpPr>
        <p:spPr bwMode="auto">
          <a:solidFill>
            <a:srgbClr val="FF99FF">
              <a:alpha val="50000"/>
            </a:srgbClr>
          </a:solidFill>
          <a:extLst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0066FF"/>
                </a:solidFill>
              </a:rPr>
              <a:t>СХЕМА ВЫПОЛНЕНИЯ ДЕЙСТВИЯ</a:t>
            </a:r>
          </a:p>
        </p:txBody>
      </p:sp>
      <p:cxnSp>
        <p:nvCxnSpPr>
          <p:cNvPr id="6" name="Соединительная линия уступом 5"/>
          <p:cNvCxnSpPr>
            <a:endCxn id="26" idx="3"/>
          </p:cNvCxnSpPr>
          <p:nvPr/>
        </p:nvCxnSpPr>
        <p:spPr>
          <a:xfrm rot="10800000" flipV="1">
            <a:off x="6041490" y="2385635"/>
            <a:ext cx="1888610" cy="68253"/>
          </a:xfrm>
          <a:prstGeom prst="bentConnector4">
            <a:avLst>
              <a:gd name="adj1" fmla="val 139"/>
              <a:gd name="adj2" fmla="val -436897"/>
            </a:avLst>
          </a:prstGeom>
          <a:ln w="3492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26" idx="1"/>
            <a:endCxn id="24" idx="4"/>
          </p:cNvCxnSpPr>
          <p:nvPr/>
        </p:nvCxnSpPr>
        <p:spPr>
          <a:xfrm rot="5400000">
            <a:off x="5176691" y="2719218"/>
            <a:ext cx="5913" cy="1723686"/>
          </a:xfrm>
          <a:prstGeom prst="bentConnector3">
            <a:avLst>
              <a:gd name="adj1" fmla="val 3966058"/>
            </a:avLst>
          </a:prstGeom>
          <a:ln w="3492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ТЕХНОЛОГИЯ ФОРМИРОВАНИЯ НАВЫКА У РЕБЕНКА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(рекомендации для педагогов и родителей)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472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Шаг 1. «Выделение проблемы»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Шаг </a:t>
            </a:r>
            <a:r>
              <a:rPr lang="ru-RU" sz="2800" b="1" i="1" dirty="0">
                <a:solidFill>
                  <a:srgbClr val="0070C0"/>
                </a:solidFill>
              </a:rPr>
              <a:t>2. «</a:t>
            </a:r>
            <a:r>
              <a:rPr lang="ru-RU" sz="2800" b="1" i="1" dirty="0" err="1">
                <a:solidFill>
                  <a:srgbClr val="0070C0"/>
                </a:solidFill>
              </a:rPr>
              <a:t>Переформулирование</a:t>
            </a:r>
            <a:r>
              <a:rPr lang="ru-RU" sz="2800" b="1" i="1" dirty="0">
                <a:solidFill>
                  <a:srgbClr val="0070C0"/>
                </a:solidFill>
              </a:rPr>
              <a:t> проблемы в навык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Шаг 3. «Разделение сложных проблем на части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Шаг 4. </a:t>
            </a:r>
            <a:r>
              <a:rPr lang="ru-RU" sz="2800" b="1" i="1" dirty="0" smtClean="0">
                <a:solidFill>
                  <a:srgbClr val="0070C0"/>
                </a:solidFill>
              </a:rPr>
              <a:t>«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Иерархизация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формирования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умений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Шаг 5. «</a:t>
            </a:r>
            <a:r>
              <a:rPr lang="ru-RU" sz="2800" b="1" i="1" dirty="0" smtClean="0">
                <a:solidFill>
                  <a:srgbClr val="0070C0"/>
                </a:solidFill>
              </a:rPr>
              <a:t>Определение критериев </a:t>
            </a:r>
            <a:r>
              <a:rPr lang="ru-RU" sz="2800" b="1" i="1" dirty="0">
                <a:solidFill>
                  <a:srgbClr val="0070C0"/>
                </a:solidFill>
              </a:rPr>
              <a:t>успешности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Шаг 6. </a:t>
            </a:r>
            <a:r>
              <a:rPr lang="ru-RU" sz="2800" b="1" i="1" dirty="0" smtClean="0">
                <a:solidFill>
                  <a:srgbClr val="0070C0"/>
                </a:solidFill>
              </a:rPr>
              <a:t>«Выбор поощрения </a:t>
            </a:r>
            <a:r>
              <a:rPr lang="ru-RU" sz="2800" b="1" i="1" dirty="0">
                <a:solidFill>
                  <a:srgbClr val="0070C0"/>
                </a:solidFill>
              </a:rPr>
              <a:t>ребенка в случае успеха»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ДНЕВНИК ДОБРЫХ ДЕЛ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69289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0070C0"/>
                </a:solidFill>
              </a:rPr>
              <a:t>ДНЕВНИК </a:t>
            </a:r>
            <a:r>
              <a:rPr lang="ru-RU" sz="2500" b="1" dirty="0">
                <a:solidFill>
                  <a:srgbClr val="0070C0"/>
                </a:solidFill>
              </a:rPr>
              <a:t>ДОБРЫХ ДЕЛ И ДОСТИЖЕНИЙ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Ученика </a:t>
            </a:r>
            <a:r>
              <a:rPr lang="ru-RU" b="1" dirty="0">
                <a:solidFill>
                  <a:srgbClr val="0070C0"/>
                </a:solidFill>
              </a:rPr>
              <a:t>(-</a:t>
            </a:r>
            <a:r>
              <a:rPr lang="ru-RU" b="1" dirty="0" err="1">
                <a:solidFill>
                  <a:srgbClr val="0070C0"/>
                </a:solidFill>
              </a:rPr>
              <a:t>цы</a:t>
            </a:r>
            <a:r>
              <a:rPr lang="ru-RU" b="1" dirty="0">
                <a:solidFill>
                  <a:srgbClr val="0070C0"/>
                </a:solidFill>
              </a:rPr>
              <a:t>) класса ___ </a:t>
            </a:r>
            <a:r>
              <a:rPr lang="ru-RU" b="1" baseline="30000" dirty="0">
                <a:solidFill>
                  <a:srgbClr val="0070C0"/>
                </a:solidFill>
              </a:rPr>
              <a:t>«__»</a:t>
            </a:r>
            <a:r>
              <a:rPr lang="ru-RU" b="1" dirty="0">
                <a:solidFill>
                  <a:srgbClr val="0070C0"/>
                </a:solidFill>
              </a:rPr>
              <a:t>    Школы № ___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_________________________________________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Начало</a:t>
            </a:r>
            <a:r>
              <a:rPr lang="ru-RU" sz="2000" b="1" dirty="0">
                <a:solidFill>
                  <a:srgbClr val="0070C0"/>
                </a:solidFill>
              </a:rPr>
              <a:t>: 	</a:t>
            </a:r>
            <a:r>
              <a:rPr lang="ru-RU" sz="2000" b="1" dirty="0" smtClean="0">
                <a:solidFill>
                  <a:srgbClr val="0070C0"/>
                </a:solidFill>
              </a:rPr>
              <a:t>«___» </a:t>
            </a:r>
            <a:r>
              <a:rPr lang="ru-RU" sz="2000" b="1" dirty="0">
                <a:solidFill>
                  <a:srgbClr val="0070C0"/>
                </a:solidFill>
              </a:rPr>
              <a:t>________ 201__г.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Окончание</a:t>
            </a:r>
            <a:r>
              <a:rPr lang="ru-RU" sz="2000" b="1" dirty="0">
                <a:solidFill>
                  <a:srgbClr val="0070C0"/>
                </a:solidFill>
              </a:rPr>
              <a:t>: 	«___» ________ 201__г.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Санкт-Петербург</a:t>
            </a:r>
            <a:endParaRPr lang="ru-RU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</a:rPr>
              <a:t>2019г.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65105"/>
              </p:ext>
            </p:extLst>
          </p:nvPr>
        </p:nvGraphicFramePr>
        <p:xfrm>
          <a:off x="4644008" y="3212976"/>
          <a:ext cx="4176463" cy="316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14"/>
                <a:gridCol w="2127291"/>
                <a:gridCol w="487688"/>
                <a:gridCol w="562717"/>
                <a:gridCol w="685853"/>
              </a:tblGrid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Содержание умения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Дата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Балл взрослого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Подпись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взрослого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3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Успешность социального функционирования, </a:t>
            </a:r>
            <a:r>
              <a:rPr lang="ru-RU" dirty="0" err="1">
                <a:solidFill>
                  <a:srgbClr val="0070C0"/>
                </a:solidFill>
              </a:rPr>
              <a:t>адаптированность</a:t>
            </a:r>
            <a:r>
              <a:rPr lang="ru-RU" dirty="0">
                <a:solidFill>
                  <a:srgbClr val="0070C0"/>
                </a:solidFill>
              </a:rPr>
              <a:t> ребенка с СДВГ в  большой степени определяются социальной средой, как </a:t>
            </a:r>
            <a:r>
              <a:rPr lang="ru-RU" dirty="0" err="1">
                <a:solidFill>
                  <a:srgbClr val="0070C0"/>
                </a:solidFill>
              </a:rPr>
              <a:t>внутришкольной</a:t>
            </a:r>
            <a:r>
              <a:rPr lang="ru-RU" dirty="0">
                <a:solidFill>
                  <a:srgbClr val="0070C0"/>
                </a:solidFill>
              </a:rPr>
              <a:t>, так и внутрисемейной, поэтому решающее значение для успешности названных процессов имеют педагогические и воспитательные </a:t>
            </a:r>
            <a:r>
              <a:rPr lang="ru-RU" dirty="0" smtClean="0">
                <a:solidFill>
                  <a:srgbClr val="0070C0"/>
                </a:solidFill>
              </a:rPr>
              <a:t>стратегии</a:t>
            </a:r>
            <a:r>
              <a:rPr lang="ru-RU" dirty="0">
                <a:solidFill>
                  <a:srgbClr val="0070C0"/>
                </a:solidFill>
              </a:rPr>
              <a:t>, либо компенсирующие, либо, наоборот, провоцирующие появление </a:t>
            </a:r>
            <a:r>
              <a:rPr lang="ru-RU" dirty="0" smtClean="0">
                <a:solidFill>
                  <a:srgbClr val="0070C0"/>
                </a:solidFill>
              </a:rPr>
              <a:t>нежелательных </a:t>
            </a:r>
            <a:r>
              <a:rPr lang="ru-RU" dirty="0">
                <a:solidFill>
                  <a:srgbClr val="0070C0"/>
                </a:solidFill>
              </a:rPr>
              <a:t>симптомов. </a:t>
            </a:r>
          </a:p>
        </p:txBody>
      </p:sp>
    </p:spTree>
    <p:extLst>
      <p:ext uri="{BB962C8B-B14F-4D97-AF65-F5344CB8AC3E}">
        <p14:creationId xmlns:p14="http://schemas.microsoft.com/office/powerpoint/2010/main" val="22291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Вовлечение в сотрудничество педагогов через «Обращение к учителю»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98912"/>
              </p:ext>
            </p:extLst>
          </p:nvPr>
        </p:nvGraphicFramePr>
        <p:xfrm>
          <a:off x="2987824" y="1772816"/>
          <a:ext cx="3240360" cy="4786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Документ" r:id="rId4" imgW="6478026" imgH="9572523" progId="Word.Document.12">
                  <p:embed/>
                </p:oleObj>
              </mc:Choice>
              <mc:Fallback>
                <p:oleObj name="Документ" r:id="rId4" imgW="6478026" imgH="9572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824" y="1772816"/>
                        <a:ext cx="3240360" cy="478668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2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БАЛЛЬНО-РЕЙТИНГОВАЯ СИСТЕМА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9746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1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Условия формирования компетенций у ребенка с СДВГ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78862"/>
              </p:ext>
            </p:extLst>
          </p:nvPr>
        </p:nvGraphicFramePr>
        <p:xfrm>
          <a:off x="457200" y="1600200"/>
          <a:ext cx="843528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78700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БЛАГОДАРЮ 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МЕРОПРИЯТИЯ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 РОДИТЕЛЯМИ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2019 год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Круглый стол для родителей «Психологические аспекты мотивации и воспитания детей с СДВГ»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Приняло участие 20 чел.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700808"/>
            <a:ext cx="4344144" cy="34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Обратная связь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407" y="1700808"/>
            <a:ext cx="1867953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54123"/>
              </p:ext>
            </p:extLst>
          </p:nvPr>
        </p:nvGraphicFramePr>
        <p:xfrm>
          <a:off x="395536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74325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5" y="1628800"/>
            <a:ext cx="1174325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83" y="1844824"/>
            <a:ext cx="1174325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«Что из представленного на круглом столе Вы сможете использовать?»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Мотивационная беседа и план действий.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Вовлечение ребенка в оценивание своего поведения, своих планов.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План взаимодействия с ребенком.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Внутренняя мотивация ребенка.</a:t>
            </a:r>
          </a:p>
          <a:p>
            <a:pPr>
              <a:buClr>
                <a:srgbClr val="0070C0"/>
              </a:buClr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Круглый стол для родителей «Формирование навыков у детей с СДВГ»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Приняло участие 37 чел.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64496" cy="35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7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Обратная связь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51904"/>
              </p:ext>
            </p:extLst>
          </p:nvPr>
        </p:nvGraphicFramePr>
        <p:xfrm>
          <a:off x="251520" y="3722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448272" cy="34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61174"/>
            <a:ext cx="2448272" cy="34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1862"/>
            <a:ext cx="1087872" cy="1549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5" y="1340768"/>
            <a:ext cx="1129995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152128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799"/>
            <a:ext cx="1152128" cy="1584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«Что из представленного на круглом столе Вы сможете использовать?»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Система мотивации ребенка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Дневник добрых дел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Мотивация (виды мотивации)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Понимание необходимости мотивировать любые достижения ребенка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Схема выполнения действий ребенком, обучение самоорганизации. Правила.</a:t>
            </a:r>
          </a:p>
          <a:p>
            <a:pPr>
              <a:buClr>
                <a:srgbClr val="0070C0"/>
              </a:buClr>
            </a:pPr>
            <a:r>
              <a:rPr lang="ru-RU" sz="2800" dirty="0" smtClean="0">
                <a:solidFill>
                  <a:srgbClr val="0070C0"/>
                </a:solidFill>
              </a:rPr>
              <a:t>Поощрения ребенка.</a:t>
            </a:r>
          </a:p>
          <a:p>
            <a:pPr>
              <a:buClr>
                <a:srgbClr val="0070C0"/>
              </a:buClr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1250</TotalTime>
  <Words>570</Words>
  <Application>Microsoft Office PowerPoint</Application>
  <PresentationFormat>Экран (4:3)</PresentationFormat>
  <Paragraphs>178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Ясность</vt:lpstr>
      <vt:lpstr>Документ</vt:lpstr>
      <vt:lpstr>Сотрудничество педагогов и родителей как компонент комплексной модели совершенствования условий  организации и осуществления образовательного процесса для преодоления синдрома дефицита внимания и гиперактивности у обучающихся: итоги апробации </vt:lpstr>
      <vt:lpstr>Презентация PowerPoint</vt:lpstr>
      <vt:lpstr>МЕРОПРИЯТИЯ  С РОДИТЕЛЯМИ</vt:lpstr>
      <vt:lpstr>Круглый стол для родителей «Психологические аспекты мотивации и воспитания детей с СДВГ»</vt:lpstr>
      <vt:lpstr>Обратная связь</vt:lpstr>
      <vt:lpstr>«Что из представленного на круглом столе Вы сможете использовать?»</vt:lpstr>
      <vt:lpstr>Круглый стол для родителей «Формирование навыков у детей с СДВГ»</vt:lpstr>
      <vt:lpstr>Обратная связь</vt:lpstr>
      <vt:lpstr>«Что из представленного на круглом столе Вы сможете использовать?»</vt:lpstr>
      <vt:lpstr>Презентация PowerPoint</vt:lpstr>
      <vt:lpstr>Информационные беседы с родителями</vt:lpstr>
      <vt:lpstr>РОДИТЕЛЬСКИЕ СОБРАНИЯ  (1-е КЛАССЫ)</vt:lpstr>
      <vt:lpstr>ТЕХНОЛОГИЯ ПОЭТАПНОГО ФОРМИРОВАНИЯ САМОРЕГУЛЯЦИИ  И ПРОИЗВОЛЬНОСТИ</vt:lpstr>
      <vt:lpstr>Презентация PowerPoint</vt:lpstr>
      <vt:lpstr>Презентация PowerPoint</vt:lpstr>
      <vt:lpstr>СХЕМА ВЫПОЛНЕНИЯ ДЕЙСТВИЯ</vt:lpstr>
      <vt:lpstr>ТЕХНОЛОГИЯ ФОРМИРОВАНИЯ НАВЫКА У РЕБЕНКА  (рекомендации для педагогов и родителей)</vt:lpstr>
      <vt:lpstr>Презентация PowerPoint</vt:lpstr>
      <vt:lpstr>ДНЕВНИК ДОБРЫХ ДЕЛ</vt:lpstr>
      <vt:lpstr>Вовлечение в сотрудничество педагогов через «Обращение к учителю»</vt:lpstr>
      <vt:lpstr>БАЛЛЬНО-РЕЙТИНГОВАЯ СИСТЕМА</vt:lpstr>
      <vt:lpstr>Условия формирования компетенций у ребенка с СДВГ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ПРОМЕЖУТОЧНАЯ ОЦЕНКА РЕЗУЛЬТАТОВ ПРОГРАММЫ «ПСИХОЛОГИЧЕСКАЯ ПОМОЩЬ ДЕТЯМ С СДВГ»</dc:title>
  <dc:creator>User</dc:creator>
  <cp:lastModifiedBy>Пользователь Windows</cp:lastModifiedBy>
  <cp:revision>73</cp:revision>
  <dcterms:created xsi:type="dcterms:W3CDTF">2018-12-22T06:51:10Z</dcterms:created>
  <dcterms:modified xsi:type="dcterms:W3CDTF">2019-12-05T08:25:55Z</dcterms:modified>
</cp:coreProperties>
</file>